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8" r:id="rId2"/>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9"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93" autoAdjust="0"/>
  </p:normalViewPr>
  <p:slideViewPr>
    <p:cSldViewPr>
      <p:cViewPr varScale="1">
        <p:scale>
          <a:sx n="102" d="100"/>
          <a:sy n="102" d="100"/>
        </p:scale>
        <p:origin x="-17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66CD1-7DD0-4561-A719-16F08366D2F5}" type="datetimeFigureOut">
              <a:rPr lang="ru-RU" smtClean="0"/>
              <a:pPr/>
              <a:t>29.03.2022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FD8DC-A77A-48D3-A6BF-C942E7E90A2E}" type="slidenum">
              <a:rPr lang="ru-RU" smtClean="0"/>
              <a:pPr/>
              <a:t>‹#›</a:t>
            </a:fld>
            <a:endParaRPr lang="ru-RU"/>
          </a:p>
        </p:txBody>
      </p:sp>
    </p:spTree>
    <p:extLst>
      <p:ext uri="{BB962C8B-B14F-4D97-AF65-F5344CB8AC3E}">
        <p14:creationId xmlns="" xmlns:p14="http://schemas.microsoft.com/office/powerpoint/2010/main" val="350245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6956257-BCD6-46D0-9F71-4919112151C3}" type="slidenum">
              <a:rPr lang="ru-RU"/>
              <a:pPr/>
              <a:t>25</a:t>
            </a:fld>
            <a:endParaRPr lang="ru-RU"/>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 xmlns:p14="http://schemas.microsoft.com/office/powerpoint/2010/main" val="104405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58D7043-CE5A-43D0-92F2-5E0D238D40B6}" type="slidenum">
              <a:rPr lang="ru-RU"/>
              <a:pPr/>
              <a:t>26</a:t>
            </a:fld>
            <a:endParaRPr lang="ru-RU"/>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 xmlns:p14="http://schemas.microsoft.com/office/powerpoint/2010/main" val="115969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DE722E2-2E8A-429F-867A-B8D4DE9B6B52}" type="slidenum">
              <a:rPr lang="ru-RU"/>
              <a:pPr/>
              <a:t>27</a:t>
            </a:fld>
            <a:endParaRPr lang="ru-RU"/>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 xmlns:p14="http://schemas.microsoft.com/office/powerpoint/2010/main" val="252124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9018A8F-7C1F-4F9E-AE18-D186F70A8A8F}" type="slidenum">
              <a:rPr lang="ru-RU"/>
              <a:pPr/>
              <a:t>28</a:t>
            </a:fld>
            <a:endParaRPr lang="ru-RU"/>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 xmlns:p14="http://schemas.microsoft.com/office/powerpoint/2010/main" val="89768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FCF295-D4C5-47D3-8382-CA12D325BE0A}" type="slidenum">
              <a:rPr lang="ru-RU"/>
              <a:pPr/>
              <a:t>29</a:t>
            </a:fld>
            <a:endParaRPr lang="ru-RU"/>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 xmlns:p14="http://schemas.microsoft.com/office/powerpoint/2010/main" val="126967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851A014-32C7-4756-9EEA-3731C5E6CE92}" type="slidenum">
              <a:rPr lang="ru-RU"/>
              <a:pPr/>
              <a:t>30</a:t>
            </a:fld>
            <a:endParaRPr lang="ru-RU"/>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 xmlns:p14="http://schemas.microsoft.com/office/powerpoint/2010/main" val="237119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86A3B6A-5052-4C69-AE6C-09977DACA773}" type="slidenum">
              <a:rPr lang="ru-RU"/>
              <a:pPr/>
              <a:t>31</a:t>
            </a:fld>
            <a:endParaRPr lang="ru-R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 xmlns:p14="http://schemas.microsoft.com/office/powerpoint/2010/main" val="101719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19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447800"/>
            <a:ext cx="4038600" cy="4678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447800"/>
            <a:ext cx="4038600" cy="4678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5791200" y="6203950"/>
            <a:ext cx="2590800" cy="384175"/>
          </a:xfrm>
        </p:spPr>
        <p:txBody>
          <a:bodyPr/>
          <a:lstStyle>
            <a:lvl1pPr>
              <a:defRPr/>
            </a:lvl1pPr>
          </a:lstStyle>
          <a:p>
            <a:pPr>
              <a:defRPr/>
            </a:pPr>
            <a:fld id="{0EDF0EC5-B37A-4994-9255-95A18474C0F3}" type="datetimeFigureOut">
              <a:rPr lang="ru-RU"/>
              <a:pPr>
                <a:defRPr/>
              </a:pPr>
              <a:t>29.03.2022</a:t>
            </a:fld>
            <a:endParaRPr lang="ru-RU"/>
          </a:p>
        </p:txBody>
      </p:sp>
      <p:sp>
        <p:nvSpPr>
          <p:cNvPr id="6" name="Нижний колонтитул 5"/>
          <p:cNvSpPr>
            <a:spLocks noGrp="1"/>
          </p:cNvSpPr>
          <p:nvPr>
            <p:ph type="ftr" sz="quarter" idx="11"/>
          </p:nvPr>
        </p:nvSpPr>
        <p:spPr>
          <a:xfrm>
            <a:off x="2133600" y="6203950"/>
            <a:ext cx="3581400" cy="38417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410575" y="6181725"/>
            <a:ext cx="609600" cy="457200"/>
          </a:xfrm>
        </p:spPr>
        <p:txBody>
          <a:bodyPr/>
          <a:lstStyle>
            <a:lvl1pPr>
              <a:defRPr/>
            </a:lvl1pPr>
          </a:lstStyle>
          <a:p>
            <a:pPr>
              <a:defRPr/>
            </a:pPr>
            <a:fld id="{9BBC2DDA-CC42-41D5-94BB-F392BD4DE27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ctrTitle"/>
          </p:nvPr>
        </p:nvSpPr>
        <p:spPr bwMode="auto">
          <a:xfrm>
            <a:off x="395288" y="1844675"/>
            <a:ext cx="8388350" cy="2447925"/>
          </a:xfrm>
          <a:noFill/>
          <a:ln w="9525"/>
        </p:spPr>
        <p:txBody>
          <a:bodyPr wrap="square" lIns="91440" tIns="45720" rIns="91440" bIns="45720" numCol="1" compatLnSpc="1">
            <a:prstTxWarp prst="textNoShape">
              <a:avLst/>
            </a:prstTxWarp>
            <a:normAutofit fontScale="90000"/>
          </a:bodyPr>
          <a:lstStyle/>
          <a:p>
            <a:pPr algn="ctr"/>
            <a:r>
              <a:rPr lang="ru-RU" sz="6000" dirty="0" smtClean="0">
                <a:ln>
                  <a:noFill/>
                </a:ln>
                <a:effectLst/>
                <a:latin typeface="Arial" charset="0"/>
              </a:rPr>
              <a:t>Оптические явления. Оптические свойства </a:t>
            </a:r>
            <a:r>
              <a:rPr lang="ru-RU" sz="6000" dirty="0" err="1" smtClean="0">
                <a:ln>
                  <a:noFill/>
                </a:ln>
                <a:effectLst/>
                <a:latin typeface="Arial" charset="0"/>
              </a:rPr>
              <a:t>наносистем</a:t>
            </a:r>
            <a:endParaRPr lang="ru-RU" sz="6000" dirty="0" smtClean="0">
              <a:ln>
                <a:noFill/>
              </a:ln>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634" y="5458"/>
            <a:ext cx="7901014" cy="1047947"/>
          </a:xfrm>
        </p:spPr>
        <p:txBody>
          <a:bodyPr/>
          <a:lstStyle/>
          <a:p>
            <a:pPr algn="ctr" fontAlgn="auto">
              <a:spcAft>
                <a:spcPts val="0"/>
              </a:spcAft>
              <a:defRPr/>
            </a:pPr>
            <a:r>
              <a:rPr lang="ru-RU" sz="3600" b="1" err="1" smtClean="0">
                <a:solidFill>
                  <a:schemeClr val="tx2">
                    <a:lumMod val="10000"/>
                  </a:schemeClr>
                </a:solidFill>
              </a:rPr>
              <a:t>Ультрамикроскопия</a:t>
            </a:r>
            <a:endParaRPr lang="ru-RU" sz="3600" b="1">
              <a:solidFill>
                <a:schemeClr val="tx2">
                  <a:lumMod val="10000"/>
                </a:schemeClr>
              </a:solidFill>
            </a:endParaRPr>
          </a:p>
        </p:txBody>
      </p:sp>
      <p:sp>
        <p:nvSpPr>
          <p:cNvPr id="3" name="Прямоугольник 2"/>
          <p:cNvSpPr/>
          <p:nvPr/>
        </p:nvSpPr>
        <p:spPr>
          <a:xfrm>
            <a:off x="467544" y="980728"/>
            <a:ext cx="8358187" cy="5643563"/>
          </a:xfrm>
          <a:prstGeom prst="rect">
            <a:avLst/>
          </a:prstGeom>
        </p:spPr>
        <p:txBody>
          <a:bodyPr>
            <a:spAutoFit/>
          </a:bodyPr>
          <a:lstStyle/>
          <a:p>
            <a:pPr algn="just"/>
            <a:r>
              <a:rPr lang="ru-RU" sz="2800" dirty="0">
                <a:latin typeface="Verdana" pitchFamily="34" charset="0"/>
              </a:rPr>
              <a:t>Оптический метод наблюдения и анализа коллоидных частиц в жидкой или газовой фазе с помощью ультрамикроскопов. Разработан и реализован P. </a:t>
            </a:r>
            <a:r>
              <a:rPr lang="ru-RU" sz="2800" dirty="0" err="1">
                <a:latin typeface="Verdana" pitchFamily="34" charset="0"/>
              </a:rPr>
              <a:t>Зигмонди</a:t>
            </a:r>
            <a:r>
              <a:rPr lang="ru-RU" sz="2800" dirty="0">
                <a:latin typeface="Verdana" pitchFamily="34" charset="0"/>
              </a:rPr>
              <a:t> и Г. </a:t>
            </a:r>
            <a:r>
              <a:rPr lang="ru-RU" sz="2800" dirty="0" err="1">
                <a:latin typeface="Verdana" pitchFamily="34" charset="0"/>
              </a:rPr>
              <a:t>Зидентопфом</a:t>
            </a:r>
            <a:r>
              <a:rPr lang="ru-RU" sz="2800" dirty="0">
                <a:latin typeface="Verdana" pitchFamily="34" charset="0"/>
              </a:rPr>
              <a:t> (1903). </a:t>
            </a:r>
          </a:p>
          <a:p>
            <a:pPr algn="just"/>
            <a:r>
              <a:rPr lang="ru-RU" sz="2800" dirty="0">
                <a:latin typeface="Verdana" pitchFamily="34" charset="0"/>
              </a:rPr>
              <a:t>    При рассматривании в ультрамикроскопе золя видны беспрерывно движущиеся, разного цвета частицы, из которых наиболее мелкие выглядят как светящиеся точки. Интенсивность рассеяния света зависит от концентрации частиц, от их размера и формы.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cstate="print"/>
          <a:srcRect/>
          <a:stretch>
            <a:fillRect/>
          </a:stretch>
        </p:blipFill>
        <p:spPr bwMode="auto">
          <a:xfrm>
            <a:off x="2357438" y="1357313"/>
            <a:ext cx="4357687" cy="2500312"/>
          </a:xfrm>
          <a:prstGeom prst="rect">
            <a:avLst/>
          </a:prstGeom>
          <a:noFill/>
          <a:ln w="9525">
            <a:noFill/>
            <a:miter lim="800000"/>
            <a:headEnd/>
            <a:tailEnd/>
          </a:ln>
        </p:spPr>
      </p:pic>
      <p:sp>
        <p:nvSpPr>
          <p:cNvPr id="3" name="Прямоугольник 2"/>
          <p:cNvSpPr/>
          <p:nvPr/>
        </p:nvSpPr>
        <p:spPr>
          <a:xfrm>
            <a:off x="642938" y="4286250"/>
            <a:ext cx="7858125" cy="1552575"/>
          </a:xfrm>
          <a:prstGeom prst="rect">
            <a:avLst/>
          </a:prstGeom>
        </p:spPr>
        <p:txBody>
          <a:bodyPr>
            <a:spAutoFit/>
          </a:bodyPr>
          <a:lstStyle/>
          <a:p>
            <a:r>
              <a:rPr lang="ru-RU" sz="2400">
                <a:latin typeface="Verdana" pitchFamily="34" charset="0"/>
              </a:rPr>
              <a:t>Рис. 2. Схема щелевого ультрамикроскопа: 1 - источник света; 2 - конденсор; 3 - оптический щель; 4 - осветит, объектив; 5 - кювета; 6 - наблюдат. микроскоп.</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p:cNvSpPr>
          <p:nvPr>
            <p:ph type="body" idx="1"/>
          </p:nvPr>
        </p:nvSpPr>
        <p:spPr>
          <a:xfrm>
            <a:off x="457200" y="404813"/>
            <a:ext cx="8229600" cy="5721350"/>
          </a:xfrm>
        </p:spPr>
        <p:txBody>
          <a:bodyPr>
            <a:normAutofit fontScale="92500" lnSpcReduction="20000"/>
          </a:bodyPr>
          <a:lstStyle/>
          <a:p>
            <a:pPr>
              <a:lnSpc>
                <a:spcPct val="90000"/>
              </a:lnSpc>
            </a:pPr>
            <a:r>
              <a:rPr lang="ru-RU" smtClean="0"/>
              <a:t>В очень разбавленном растворе - можно под ультрамикроскопом сосчитать число светящихся частиц (точек) в слое известного объема и тем самым определить частичную концентрацию</a:t>
            </a:r>
            <a:r>
              <a:rPr lang="ru-RU" i="1" smtClean="0"/>
              <a:t>. Для сферических частиц:			</a:t>
            </a:r>
          </a:p>
          <a:p>
            <a:pPr>
              <a:lnSpc>
                <a:spcPct val="90000"/>
              </a:lnSpc>
            </a:pPr>
            <a:endParaRPr lang="ru-RU" i="1" smtClean="0"/>
          </a:p>
          <a:p>
            <a:pPr algn="r">
              <a:lnSpc>
                <a:spcPct val="90000"/>
              </a:lnSpc>
            </a:pPr>
            <a:r>
              <a:rPr lang="ru-RU" smtClean="0"/>
              <a:t>(4)</a:t>
            </a:r>
          </a:p>
          <a:p>
            <a:pPr>
              <a:lnSpc>
                <a:spcPct val="90000"/>
              </a:lnSpc>
            </a:pPr>
            <a:endParaRPr lang="ru-RU" smtClean="0"/>
          </a:p>
          <a:p>
            <a:pPr>
              <a:lnSpc>
                <a:spcPct val="90000"/>
              </a:lnSpc>
            </a:pPr>
            <a:r>
              <a:rPr lang="ru-RU" smtClean="0"/>
              <a:t>где W – объем частицы, </a:t>
            </a:r>
            <a:r>
              <a:rPr lang="en-US" smtClean="0"/>
              <a:t>c</a:t>
            </a:r>
            <a:r>
              <a:rPr lang="ru-RU" smtClean="0"/>
              <a:t> - концентрация, γ – плотность вещества, ν– частичная концентрация. Д</a:t>
            </a:r>
            <a:r>
              <a:rPr lang="ru-RU" i="1" smtClean="0"/>
              <a:t>ля кубических частиц:			</a:t>
            </a:r>
          </a:p>
          <a:p>
            <a:pPr algn="r">
              <a:lnSpc>
                <a:spcPct val="90000"/>
              </a:lnSpc>
            </a:pPr>
            <a:endParaRPr lang="ru-RU" smtClean="0"/>
          </a:p>
          <a:p>
            <a:pPr algn="r">
              <a:lnSpc>
                <a:spcPct val="90000"/>
              </a:lnSpc>
            </a:pPr>
            <a:r>
              <a:rPr lang="ru-RU" smtClean="0"/>
              <a:t>(5)</a:t>
            </a:r>
          </a:p>
        </p:txBody>
      </p:sp>
      <p:sp>
        <p:nvSpPr>
          <p:cNvPr id="4506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45060" name="Object 4"/>
          <p:cNvGraphicFramePr>
            <a:graphicFrameLocks noChangeAspect="1"/>
          </p:cNvGraphicFramePr>
          <p:nvPr/>
        </p:nvGraphicFramePr>
        <p:xfrm>
          <a:off x="3131840" y="2204864"/>
          <a:ext cx="2447925" cy="1311275"/>
        </p:xfrm>
        <a:graphic>
          <a:graphicData uri="http://schemas.openxmlformats.org/presentationml/2006/ole">
            <p:oleObj spid="_x0000_s3078" name="Формула" r:id="rId3" imgW="901700" imgH="457200" progId="Equation.3">
              <p:embed/>
            </p:oleObj>
          </a:graphicData>
        </a:graphic>
      </p:graphicFrame>
      <p:sp>
        <p:nvSpPr>
          <p:cNvPr id="4506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45062" name="Object 6"/>
          <p:cNvGraphicFramePr>
            <a:graphicFrameLocks noChangeAspect="1"/>
          </p:cNvGraphicFramePr>
          <p:nvPr/>
        </p:nvGraphicFramePr>
        <p:xfrm>
          <a:off x="3275856" y="4869160"/>
          <a:ext cx="2303462" cy="1520825"/>
        </p:xfrm>
        <a:graphic>
          <a:graphicData uri="http://schemas.openxmlformats.org/presentationml/2006/ole">
            <p:oleObj spid="_x0000_s3079" name="Формула" r:id="rId4" imgW="698500" imgH="4572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50" y="1285875"/>
            <a:ext cx="7358063" cy="3935413"/>
          </a:xfrm>
          <a:prstGeom prst="rect">
            <a:avLst/>
          </a:prstGeom>
        </p:spPr>
        <p:txBody>
          <a:bodyPr>
            <a:spAutoFit/>
          </a:bodyPr>
          <a:lstStyle/>
          <a:p>
            <a:pPr algn="just"/>
            <a:r>
              <a:rPr lang="ru-RU" sz="2800" dirty="0">
                <a:latin typeface="Verdana" pitchFamily="34" charset="0"/>
              </a:rPr>
              <a:t>УЛЬТРАМИКРОСКОПИЮ применяют также для определения коэффициента диффузии дисперсных частиц в различные средах путем наблюдения их броуновского движения, для контроля чистоты </a:t>
            </a:r>
            <a:r>
              <a:rPr lang="ru-RU" sz="2800" dirty="0" smtClean="0">
                <a:latin typeface="Verdana" pitchFamily="34" charset="0"/>
              </a:rPr>
              <a:t>атмосферного </a:t>
            </a:r>
            <a:r>
              <a:rPr lang="ru-RU" sz="2800" dirty="0">
                <a:latin typeface="Verdana" pitchFamily="34" charset="0"/>
              </a:rPr>
              <a:t>воздуха, воды, степени загрязнения оптически прозрачных сред посторонними включениями.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714375"/>
            <a:ext cx="8215312" cy="5203825"/>
          </a:xfrm>
          <a:prstGeom prst="rect">
            <a:avLst/>
          </a:prstGeom>
        </p:spPr>
        <p:txBody>
          <a:bodyPr>
            <a:spAutoFit/>
          </a:bodyPr>
          <a:lstStyle/>
          <a:p>
            <a:pPr algn="just"/>
            <a:r>
              <a:rPr lang="ru-RU" sz="2400">
                <a:latin typeface="Verdana" pitchFamily="34" charset="0"/>
              </a:rPr>
              <a:t>В 1950-х гг. Б. В. Дерягин и Г. Я. Власенко разработали поточный УМ, в котором поток жидкого золя или аэрозоля движется по стеклянной трубке навстречу наблюдателю. Пересекая зону освещения, формируемую сильным источником света со щелевой диафрагмой, частицы дают яркие вспышки, регистрируемые визуально или с помощью фотометрич. аппаратуры. Расположенный на пути светового луча фотометрич. клин позволяет устанавливать ниж. предел размеров регистрируемых частиц. Определяемые концентрации частиц в коллоидной системе достигают 1010 частиц в 1 см.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428625"/>
            <a:ext cx="7929562" cy="5786438"/>
          </a:xfrm>
          <a:prstGeom prst="rect">
            <a:avLst/>
          </a:prstGeom>
        </p:spPr>
        <p:txBody>
          <a:bodyPr>
            <a:spAutoFit/>
          </a:bodyPr>
          <a:lstStyle/>
          <a:p>
            <a:pPr algn="just"/>
            <a:r>
              <a:rPr lang="ru-RU" sz="2200">
                <a:latin typeface="Verdana" pitchFamily="34" charset="0"/>
              </a:rPr>
              <a:t>В современной поточных УМ (рис. 3) источниками света служат лазеры, а счет частиц производится фотоэлектронными умножителями, соединенными с мини-ЭВМ. Такие приборы позволяют исследовать коллоидные системы количественно с большой точностью, например строить диаграммы распределения микрочастиц по размерам, а также используются в гидродинамич. исследованиях (для наблюдения характера движения жидкости или газа в сложных трубопроводных системах). В этих случаях микрочастицы стандартного размера (иногда флуоресцирующие) специально вносят в струю жидкости либо газа, отслеживают их траектории, измеряют скорости движения на различные участках, после чего компьютеры обрабатывают результаты и строят мат. модель гидродинамич. системы.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cstate="print"/>
          <a:srcRect/>
          <a:stretch>
            <a:fillRect/>
          </a:stretch>
        </p:blipFill>
        <p:spPr bwMode="auto">
          <a:xfrm>
            <a:off x="928688" y="642938"/>
            <a:ext cx="7000875" cy="3214687"/>
          </a:xfrm>
          <a:prstGeom prst="rect">
            <a:avLst/>
          </a:prstGeom>
          <a:noFill/>
          <a:ln w="9525">
            <a:noFill/>
            <a:miter lim="800000"/>
            <a:headEnd/>
            <a:tailEnd/>
          </a:ln>
        </p:spPr>
      </p:pic>
      <p:sp>
        <p:nvSpPr>
          <p:cNvPr id="3" name="Прямоугольник 2"/>
          <p:cNvSpPr/>
          <p:nvPr/>
        </p:nvSpPr>
        <p:spPr>
          <a:xfrm>
            <a:off x="785813" y="3929063"/>
            <a:ext cx="7429500" cy="2530475"/>
          </a:xfrm>
          <a:prstGeom prst="rect">
            <a:avLst/>
          </a:prstGeom>
        </p:spPr>
        <p:txBody>
          <a:bodyPr>
            <a:spAutoFit/>
          </a:bodyPr>
          <a:lstStyle/>
          <a:p>
            <a:pPr algn="just"/>
            <a:r>
              <a:rPr lang="ru-RU" sz="2000">
                <a:latin typeface="Verdana" pitchFamily="34" charset="0"/>
              </a:rPr>
              <a:t>Рис. 2. Схема поточного ультрамикроскопа-анализатора: 1 - лазерный осветитель; 2 - конденсор; 3 - коллиматор; 4 - объектив; 5 - проточная кювета; 6 -наблюдат. микроскоп; 7 - световод; 8 - фотоэлектронный умножитель; 9 -усилитель-формирователь импульсов; 10 - компьютерный анализатор; 11 -графич. дисплей; 12 - печатающее устройство; 13 - графопостроитель.</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a:noFill/>
          <a:ln w="9525"/>
        </p:spPr>
        <p:txBody>
          <a:bodyPr wrap="square" lIns="91440" tIns="45720" rIns="91440" bIns="45720" numCol="1" compatLnSpc="1">
            <a:prstTxWarp prst="textNoShape">
              <a:avLst/>
            </a:prstTxWarp>
            <a:normAutofit fontScale="90000"/>
          </a:bodyPr>
          <a:lstStyle/>
          <a:p>
            <a:pPr algn="ctr"/>
            <a:r>
              <a:rPr lang="ru-RU" sz="3800" smtClean="0">
                <a:ln>
                  <a:noFill/>
                </a:ln>
                <a:effectLst/>
                <a:latin typeface="Arial" charset="0"/>
              </a:rPr>
              <a:t>Абсорбция (поглощение) света и окраска коллоидных систем</a:t>
            </a:r>
          </a:p>
        </p:txBody>
      </p:sp>
      <p:sp>
        <p:nvSpPr>
          <p:cNvPr id="50179" name="Rectangle 3"/>
          <p:cNvSpPr>
            <a:spLocks noGrp="1"/>
          </p:cNvSpPr>
          <p:nvPr>
            <p:ph type="body" idx="1"/>
          </p:nvPr>
        </p:nvSpPr>
        <p:spPr>
          <a:xfrm>
            <a:off x="457200" y="1447800"/>
            <a:ext cx="8229600" cy="4678363"/>
          </a:xfrm>
        </p:spPr>
        <p:txBody>
          <a:bodyPr>
            <a:normAutofit fontScale="92500" lnSpcReduction="20000"/>
          </a:bodyPr>
          <a:lstStyle/>
          <a:p>
            <a:r>
              <a:rPr lang="ru-RU" smtClean="0">
                <a:latin typeface="Arial" charset="0"/>
              </a:rPr>
              <a:t>Окраска коллоидных систем определяется результирующей наложения двух эффектов – рассеяния и поглощения света. </a:t>
            </a:r>
          </a:p>
          <a:p>
            <a:r>
              <a:rPr lang="ru-RU" smtClean="0">
                <a:latin typeface="Arial" charset="0"/>
              </a:rPr>
              <a:t>Золи золота с частицами радиусом 20 нм,  поглощают зеленую часть спектра (530 нм) и поэтому он красного цвета; при радиусе 40-50 нм – поглощает желтую часть спектра (590-600 нм) – синего цвета; а очень высокодисперсный золь поглощает синюю часть спектра (440-450 нм) имеет желтую окраску.</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500042"/>
            <a:ext cx="8229600" cy="704832"/>
          </a:xfrm>
        </p:spPr>
        <p:txBody>
          <a:bodyPr/>
          <a:lstStyle/>
          <a:p>
            <a:pPr algn="ctr" fontAlgn="auto">
              <a:spcAft>
                <a:spcPts val="0"/>
              </a:spcAft>
              <a:defRPr/>
            </a:pPr>
            <a:r>
              <a:rPr lang="ru-RU" sz="3200" b="1" smtClean="0">
                <a:solidFill>
                  <a:schemeClr val="tx2">
                    <a:lumMod val="10000"/>
                  </a:schemeClr>
                </a:solidFill>
              </a:rPr>
              <a:t>Нефелометрия</a:t>
            </a:r>
            <a:endParaRPr lang="ru-RU" sz="3200" b="1">
              <a:solidFill>
                <a:schemeClr val="tx2">
                  <a:lumMod val="10000"/>
                </a:schemeClr>
              </a:solidFill>
            </a:endParaRPr>
          </a:p>
        </p:txBody>
      </p:sp>
      <p:sp>
        <p:nvSpPr>
          <p:cNvPr id="4" name="Прямоугольник 3"/>
          <p:cNvSpPr/>
          <p:nvPr/>
        </p:nvSpPr>
        <p:spPr>
          <a:xfrm>
            <a:off x="428625" y="1428750"/>
            <a:ext cx="8358188" cy="3935413"/>
          </a:xfrm>
          <a:prstGeom prst="rect">
            <a:avLst/>
          </a:prstGeom>
        </p:spPr>
        <p:txBody>
          <a:bodyPr>
            <a:spAutoFit/>
          </a:bodyPr>
          <a:lstStyle/>
          <a:p>
            <a:pPr algn="just"/>
            <a:r>
              <a:rPr lang="ru-RU" sz="2800" b="1">
                <a:latin typeface="Verdana" pitchFamily="34" charset="0"/>
              </a:rPr>
              <a:t>Нефелометрия (от греч. nephele — облако) — определение концентрации вещества по интенсивности светового потока, рассеиваемого взвешенными частицами. Нефелометрия позволяет, например, определять с помощью приборов нефелометров молекулярную массу полимеров.</a:t>
            </a:r>
          </a:p>
          <a:p>
            <a:pPr algn="just"/>
            <a:endParaRPr lang="ru-RU" sz="2800" b="1">
              <a:latin typeface="Verdana" pitchFamily="34" charset="0"/>
            </a:endParaRPr>
          </a:p>
        </p:txBody>
      </p:sp>
    </p:spTree>
    <p:extLst>
      <p:ext uri="{BB962C8B-B14F-4D97-AF65-F5344CB8AC3E}">
        <p14:creationId xmlns="" xmlns:p14="http://schemas.microsoft.com/office/powerpoint/2010/main" val="3332401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692150"/>
            <a:ext cx="8501063" cy="4838700"/>
          </a:xfrm>
          <a:prstGeom prst="rect">
            <a:avLst/>
          </a:prstGeom>
        </p:spPr>
        <p:txBody>
          <a:bodyPr>
            <a:spAutoFit/>
          </a:bodyPr>
          <a:lstStyle/>
          <a:p>
            <a:pPr algn="just"/>
            <a:r>
              <a:rPr lang="ru-RU" sz="2400" b="1"/>
              <a:t>Интенсивность света, рассеянного некоторым объемом </a:t>
            </a:r>
            <a:r>
              <a:rPr lang="en-US" sz="2400" b="1" i="1"/>
              <a:t>W</a:t>
            </a:r>
            <a:r>
              <a:rPr lang="ru-RU" sz="2400" b="1"/>
              <a:t> коллоидного раствора, пропорциональна произведению </a:t>
            </a:r>
            <a:r>
              <a:rPr lang="ru-RU" sz="2400" b="1" i="1"/>
              <a:t>(</a:t>
            </a:r>
            <a:r>
              <a:rPr lang="en-US" sz="2400" b="1" i="1"/>
              <a:t>c</a:t>
            </a:r>
            <a:r>
              <a:rPr lang="ru-RU" sz="2400" b="1" i="1"/>
              <a:t>·</a:t>
            </a:r>
            <a:r>
              <a:rPr lang="en-US" sz="2400" b="1" i="1"/>
              <a:t>W</a:t>
            </a:r>
            <a:r>
              <a:rPr lang="ru-RU" sz="2400" b="1" i="1"/>
              <a:t>),</a:t>
            </a:r>
            <a:r>
              <a:rPr lang="ru-RU" sz="2400" b="1"/>
              <a:t> т. е. общему числу рассеивающих частиц. На этой закономерности основан метод определения концентрации, называемый </a:t>
            </a:r>
            <a:r>
              <a:rPr lang="ru-RU" sz="2400" b="1" i="1"/>
              <a:t>нефелометрией.</a:t>
            </a:r>
            <a:r>
              <a:rPr lang="ru-RU" sz="2400" b="1"/>
              <a:t> В соответствующем приборе нефелометре имеются две кюветы переменного объема </a:t>
            </a:r>
            <a:r>
              <a:rPr lang="en-US" sz="2400" b="1" i="1"/>
              <a:t>W</a:t>
            </a:r>
            <a:r>
              <a:rPr lang="ru-RU" sz="2000" b="1" i="1"/>
              <a:t>1</a:t>
            </a:r>
            <a:r>
              <a:rPr lang="ru-RU" sz="2400" b="1" i="1"/>
              <a:t> и </a:t>
            </a:r>
            <a:r>
              <a:rPr lang="en-US" sz="2400" b="1" i="1"/>
              <a:t>W</a:t>
            </a:r>
            <a:r>
              <a:rPr lang="ru-RU" sz="2000" b="1" i="1"/>
              <a:t>2</a:t>
            </a:r>
            <a:r>
              <a:rPr lang="ru-RU" sz="2400" b="1" i="1"/>
              <a:t>.</a:t>
            </a:r>
            <a:r>
              <a:rPr lang="ru-RU" sz="2400" b="1"/>
              <a:t> В одну из них помещают раствор с известной концентрацией </a:t>
            </a:r>
            <a:r>
              <a:rPr lang="en-US" sz="2400" b="1" i="1"/>
              <a:t>c</a:t>
            </a:r>
            <a:r>
              <a:rPr lang="ru-RU" sz="2400" b="1"/>
              <a:t> в другую—с неизвестной концентрацией </a:t>
            </a:r>
            <a:r>
              <a:rPr lang="ru-RU" sz="2400" b="1" i="1"/>
              <a:t>с.</a:t>
            </a:r>
            <a:r>
              <a:rPr lang="ru-RU" sz="2400" b="1"/>
              <a:t> Путем изменения величин </a:t>
            </a:r>
            <a:r>
              <a:rPr lang="en-US" sz="2400" b="1" i="1"/>
              <a:t>W</a:t>
            </a:r>
            <a:r>
              <a:rPr lang="ru-RU" sz="2000" b="1" i="1"/>
              <a:t>1</a:t>
            </a:r>
            <a:r>
              <a:rPr lang="ru-RU" sz="2400" b="1"/>
              <a:t> и (или) </a:t>
            </a:r>
            <a:r>
              <a:rPr lang="en-US" sz="2400" b="1"/>
              <a:t>W</a:t>
            </a:r>
            <a:r>
              <a:rPr lang="ru-RU" sz="2000" b="1" i="1"/>
              <a:t>2</a:t>
            </a:r>
            <a:r>
              <a:rPr lang="ru-RU" sz="2400" b="1"/>
              <a:t> достигается выполнение равенства </a:t>
            </a:r>
            <a:r>
              <a:rPr lang="en-US" sz="2400" b="1" i="1"/>
              <a:t>jr</a:t>
            </a:r>
            <a:r>
              <a:rPr lang="ru-RU" sz="2400" b="1" i="1"/>
              <a:t>1=</a:t>
            </a:r>
            <a:r>
              <a:rPr lang="en-US" sz="2400" b="1" i="1"/>
              <a:t>jr</a:t>
            </a:r>
            <a:r>
              <a:rPr lang="ru-RU" sz="2400" b="1" i="1"/>
              <a:t>2, ,</a:t>
            </a:r>
            <a:r>
              <a:rPr lang="ru-RU" sz="2400" b="1"/>
              <a:t>т.о.:</a:t>
            </a:r>
          </a:p>
          <a:p>
            <a:pPr algn="just"/>
            <a:endParaRPr lang="ru-RU" sz="2400" b="1"/>
          </a:p>
        </p:txBody>
      </p:sp>
      <p:sp>
        <p:nvSpPr>
          <p:cNvPr id="1843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8436" name="Object 4"/>
          <p:cNvGraphicFramePr>
            <a:graphicFrameLocks noChangeAspect="1"/>
          </p:cNvGraphicFramePr>
          <p:nvPr/>
        </p:nvGraphicFramePr>
        <p:xfrm>
          <a:off x="3491880" y="4653136"/>
          <a:ext cx="2232025" cy="1444625"/>
        </p:xfrm>
        <a:graphic>
          <a:graphicData uri="http://schemas.openxmlformats.org/presentationml/2006/ole">
            <p:oleObj spid="_x0000_s4098" name="Формула" r:id="rId3" imgW="672808" imgH="431613" progId="Equation.3">
              <p:embed/>
            </p:oleObj>
          </a:graphicData>
        </a:graphic>
      </p:graphicFrame>
    </p:spTree>
    <p:extLst>
      <p:ext uri="{BB962C8B-B14F-4D97-AF65-F5344CB8AC3E}">
        <p14:creationId xmlns="" xmlns:p14="http://schemas.microsoft.com/office/powerpoint/2010/main" val="436045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2817"/>
            <a:ext cx="7772400" cy="2808312"/>
          </a:xfrm>
        </p:spPr>
        <p:txBody>
          <a:bodyPr>
            <a:normAutofit/>
          </a:bodyPr>
          <a:lstStyle/>
          <a:p>
            <a:r>
              <a:rPr lang="ru-RU" dirty="0" smtClean="0"/>
              <a:t>Физико-химические методы исследования </a:t>
            </a:r>
            <a:r>
              <a:rPr lang="ru-RU" dirty="0" err="1" smtClean="0"/>
              <a:t>нанодисперсных</a:t>
            </a:r>
            <a:r>
              <a:rPr lang="ru-RU" dirty="0" smtClean="0"/>
              <a:t> систем</a:t>
            </a:r>
            <a:r>
              <a:rPr lang="ru-RU" smtClean="0"/>
              <a:t>. </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1"/>
          </p:nvPr>
        </p:nvSpPr>
        <p:spPr>
          <a:xfrm>
            <a:off x="457200" y="476250"/>
            <a:ext cx="8229600" cy="5649913"/>
          </a:xfrm>
        </p:spPr>
        <p:txBody>
          <a:bodyPr/>
          <a:lstStyle/>
          <a:p>
            <a:r>
              <a:rPr lang="ru-RU" sz="2200" smtClean="0"/>
              <a:t>Нефелометрию используют для изучения взаимодействия растворимого антигена с антителом (преципитация). При этом смешивают настолько разбавленные растворы антигена и антитела, чтобы образовавшиеся иммунные комплексы антиген-антитело оставались во взвешенном состоянии. Кроме того, нефелометрия позволяет исследовать</a:t>
            </a:r>
            <a:r>
              <a:rPr lang="ru-RU" sz="2200" smtClean="0">
                <a:solidFill>
                  <a:srgbClr val="210F17"/>
                </a:solidFill>
              </a:rPr>
              <a:t> </a:t>
            </a:r>
            <a:r>
              <a:rPr lang="ru-RU" sz="2200" smtClean="0"/>
              <a:t>дисперсные системы - производств. р-ры, речную воду, нефтяные фракции, а также аэрозоли. В последнем случае исследуемое в-во непрерывно пропускают через кювету. Градуир. кривые строят при помощи аэрозолей с известными физ. св-вами и размерами частиц. Измеряя интенсивность рассеянного света под разными углами и при разных концентрациях взвеси, можно определить размеры и форму дисперсных частиц.</a:t>
            </a:r>
          </a:p>
          <a:p>
            <a:endParaRPr lang="ru-RU" sz="2200" smtClean="0"/>
          </a:p>
          <a:p>
            <a:endParaRPr lang="ru-RU" sz="2200" smtClean="0"/>
          </a:p>
        </p:txBody>
      </p:sp>
    </p:spTree>
    <p:extLst>
      <p:ext uri="{BB962C8B-B14F-4D97-AF65-F5344CB8AC3E}">
        <p14:creationId xmlns="" xmlns:p14="http://schemas.microsoft.com/office/powerpoint/2010/main" val="992943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1682750"/>
            <a:ext cx="8215313" cy="4727575"/>
          </a:xfrm>
          <a:prstGeom prst="rect">
            <a:avLst/>
          </a:prstGeom>
        </p:spPr>
        <p:txBody>
          <a:bodyPr>
            <a:spAutoFit/>
          </a:bodyPr>
          <a:lstStyle/>
          <a:p>
            <a:pPr algn="just"/>
            <a:r>
              <a:rPr lang="ru-RU" sz="2800" dirty="0">
                <a:latin typeface="Verdana" pitchFamily="34" charset="0"/>
              </a:rPr>
              <a:t>Основана на измерении интенсивности света, прошедшего через дисперсную систему.</a:t>
            </a:r>
          </a:p>
          <a:p>
            <a:pPr algn="just"/>
            <a:r>
              <a:rPr lang="ru-RU" sz="2800" dirty="0">
                <a:latin typeface="Verdana" pitchFamily="34" charset="0"/>
              </a:rPr>
              <a:t>Интенсивность </a:t>
            </a:r>
            <a:r>
              <a:rPr lang="ru-RU" sz="2800" dirty="0" err="1">
                <a:latin typeface="Verdana" pitchFamily="34" charset="0"/>
              </a:rPr>
              <a:t>Iп</a:t>
            </a:r>
            <a:r>
              <a:rPr lang="ru-RU" sz="2800" dirty="0">
                <a:latin typeface="Verdana" pitchFamily="34" charset="0"/>
              </a:rPr>
              <a:t>, прошедшего через взвесь света, определяется выражением: </a:t>
            </a:r>
          </a:p>
          <a:p>
            <a:pPr algn="just"/>
            <a:endParaRPr lang="ru-RU" sz="2800" dirty="0">
              <a:latin typeface="Verdana" pitchFamily="34" charset="0"/>
            </a:endParaRPr>
          </a:p>
          <a:p>
            <a:pPr algn="just"/>
            <a:r>
              <a:rPr lang="ru-RU" sz="2800" dirty="0">
                <a:latin typeface="Verdana" pitchFamily="34" charset="0"/>
              </a:rPr>
              <a:t>           </a:t>
            </a:r>
            <a:r>
              <a:rPr lang="en-US" sz="2800" dirty="0">
                <a:latin typeface="Verdana" pitchFamily="34" charset="0"/>
              </a:rPr>
              <a:t>D=</a:t>
            </a:r>
            <a:r>
              <a:rPr lang="ru-RU" sz="2800" dirty="0">
                <a:latin typeface="Verdana" pitchFamily="34" charset="0"/>
              </a:rPr>
              <a:t> </a:t>
            </a:r>
            <a:r>
              <a:rPr lang="en-US" sz="2800" b="1" dirty="0" err="1">
                <a:latin typeface="Verdana" pitchFamily="34" charset="0"/>
              </a:rPr>
              <a:t>lg</a:t>
            </a:r>
            <a:r>
              <a:rPr lang="en-US" sz="2800" b="1" dirty="0">
                <a:latin typeface="Verdana" pitchFamily="34" charset="0"/>
              </a:rPr>
              <a:t>(I</a:t>
            </a:r>
            <a:r>
              <a:rPr lang="en-US" sz="2800" b="1" baseline="-25000" dirty="0">
                <a:latin typeface="Verdana" pitchFamily="34" charset="0"/>
              </a:rPr>
              <a:t>0</a:t>
            </a:r>
            <a:r>
              <a:rPr lang="en-US" sz="2800" b="1" dirty="0">
                <a:latin typeface="Verdana" pitchFamily="34" charset="0"/>
              </a:rPr>
              <a:t>/I</a:t>
            </a:r>
            <a:r>
              <a:rPr lang="ru-RU" sz="2800" b="1" baseline="-25000" dirty="0" err="1">
                <a:latin typeface="Verdana" pitchFamily="34" charset="0"/>
              </a:rPr>
              <a:t>п</a:t>
            </a:r>
            <a:r>
              <a:rPr lang="en-US" sz="2800" b="1" dirty="0" smtClean="0">
                <a:latin typeface="Verdana" pitchFamily="34" charset="0"/>
              </a:rPr>
              <a:t>)</a:t>
            </a:r>
            <a:endParaRPr lang="ru-RU" sz="2800" dirty="0">
              <a:latin typeface="Verdana" pitchFamily="34" charset="0"/>
            </a:endParaRPr>
          </a:p>
          <a:p>
            <a:pPr algn="just"/>
            <a:endParaRPr lang="ru-RU" sz="2800" dirty="0">
              <a:latin typeface="Verdana" pitchFamily="34" charset="0"/>
            </a:endParaRPr>
          </a:p>
          <a:p>
            <a:pPr algn="just"/>
            <a:r>
              <a:rPr lang="ru-RU" sz="2800" dirty="0">
                <a:latin typeface="Verdana" pitchFamily="34" charset="0"/>
              </a:rPr>
              <a:t>Где</a:t>
            </a:r>
            <a:r>
              <a:rPr lang="en-US" sz="2800" dirty="0">
                <a:latin typeface="Verdana" pitchFamily="34" charset="0"/>
              </a:rPr>
              <a:t> D</a:t>
            </a:r>
            <a:r>
              <a:rPr lang="ru-RU" sz="2800" dirty="0">
                <a:latin typeface="Verdana" pitchFamily="34" charset="0"/>
              </a:rPr>
              <a:t> - </a:t>
            </a:r>
            <a:r>
              <a:rPr lang="en-US" sz="2800" dirty="0">
                <a:latin typeface="Verdana" pitchFamily="34" charset="0"/>
              </a:rPr>
              <a:t>I</a:t>
            </a:r>
            <a:r>
              <a:rPr lang="ru-RU" sz="2800" dirty="0" err="1">
                <a:latin typeface="Verdana" pitchFamily="34" charset="0"/>
              </a:rPr>
              <a:t>п</a:t>
            </a:r>
            <a:r>
              <a:rPr lang="ru-RU" sz="2800" dirty="0">
                <a:latin typeface="Verdana" pitchFamily="34" charset="0"/>
              </a:rPr>
              <a:t> – интенсивность света, прошедшего через систему.</a:t>
            </a:r>
          </a:p>
          <a:p>
            <a:pPr algn="just"/>
            <a:endParaRPr lang="ru-RU" sz="2400" dirty="0">
              <a:latin typeface="Verdana" pitchFamily="34" charset="0"/>
            </a:endParaRPr>
          </a:p>
        </p:txBody>
      </p:sp>
      <p:sp>
        <p:nvSpPr>
          <p:cNvPr id="19459" name="Rectangle 3"/>
          <p:cNvSpPr>
            <a:spLocks/>
          </p:cNvSpPr>
          <p:nvPr/>
        </p:nvSpPr>
        <p:spPr bwMode="auto">
          <a:xfrm>
            <a:off x="457200" y="152400"/>
            <a:ext cx="8229600" cy="1219200"/>
          </a:xfrm>
          <a:prstGeom prst="rect">
            <a:avLst/>
          </a:prstGeom>
          <a:noFill/>
          <a:ln w="6350" cap="rnd">
            <a:noFill/>
            <a:miter lim="800000"/>
            <a:headEnd/>
            <a:tailEnd/>
          </a:ln>
        </p:spPr>
        <p:txBody>
          <a:bodyPr anchor="b"/>
          <a:lstStyle/>
          <a:p>
            <a:pPr algn="ctr"/>
            <a:r>
              <a:rPr lang="ru-RU" sz="3800" b="1" dirty="0" err="1" smtClean="0">
                <a:solidFill>
                  <a:srgbClr val="FF0000"/>
                </a:solidFill>
                <a:latin typeface="Verdana" pitchFamily="34" charset="0"/>
              </a:rPr>
              <a:t>Турбидиметрия</a:t>
            </a:r>
            <a:endParaRPr lang="ru-RU" sz="3800" dirty="0">
              <a:solidFill>
                <a:srgbClr val="FF0000"/>
              </a:solidFill>
              <a:latin typeface="Verdana" pitchFamily="34" charset="0"/>
            </a:endParaRPr>
          </a:p>
        </p:txBody>
      </p:sp>
    </p:spTree>
    <p:extLst>
      <p:ext uri="{BB962C8B-B14F-4D97-AF65-F5344CB8AC3E}">
        <p14:creationId xmlns="" xmlns:p14="http://schemas.microsoft.com/office/powerpoint/2010/main" val="3728932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lang="ru-RU" sz="3800" b="1" dirty="0" smtClean="0">
                <a:ln>
                  <a:noFill/>
                </a:ln>
                <a:effectLst/>
              </a:rPr>
              <a:t>Уравнение Ламберта-Бера</a:t>
            </a:r>
            <a:r>
              <a:rPr lang="ru-RU" sz="3800" dirty="0" smtClean="0">
                <a:ln>
                  <a:noFill/>
                </a:ln>
                <a:effectLst/>
              </a:rPr>
              <a:t> </a:t>
            </a:r>
          </a:p>
        </p:txBody>
      </p:sp>
      <p:sp>
        <p:nvSpPr>
          <p:cNvPr id="46083" name="Rectangle 3"/>
          <p:cNvSpPr>
            <a:spLocks noGrp="1"/>
          </p:cNvSpPr>
          <p:nvPr>
            <p:ph type="body" idx="1"/>
          </p:nvPr>
        </p:nvSpPr>
        <p:spPr>
          <a:xfrm>
            <a:off x="755650" y="1700213"/>
            <a:ext cx="7848600" cy="4321175"/>
          </a:xfrm>
        </p:spPr>
        <p:txBody>
          <a:bodyPr/>
          <a:lstStyle/>
          <a:p>
            <a:pPr algn="ctr"/>
            <a:r>
              <a:rPr lang="en-US" sz="3200" b="1" i="1" smtClean="0">
                <a:solidFill>
                  <a:schemeClr val="bg1"/>
                </a:solidFill>
              </a:rPr>
              <a:t>I</a:t>
            </a:r>
            <a:r>
              <a:rPr lang="ru-RU" sz="3200" b="1" i="1" smtClean="0">
                <a:solidFill>
                  <a:schemeClr val="bg1"/>
                </a:solidFill>
              </a:rPr>
              <a:t>=-</a:t>
            </a:r>
            <a:r>
              <a:rPr lang="en-US" sz="3200" b="1" i="1" smtClean="0">
                <a:solidFill>
                  <a:schemeClr val="bg1"/>
                </a:solidFill>
              </a:rPr>
              <a:t>I</a:t>
            </a:r>
            <a:r>
              <a:rPr lang="ru-RU" sz="2800" b="1" i="1" smtClean="0">
                <a:solidFill>
                  <a:schemeClr val="bg1"/>
                </a:solidFill>
              </a:rPr>
              <a:t>0</a:t>
            </a:r>
            <a:r>
              <a:rPr lang="ru-RU" sz="3200" b="1" i="1" smtClean="0">
                <a:solidFill>
                  <a:schemeClr val="bg1"/>
                </a:solidFill>
              </a:rPr>
              <a:t> </a:t>
            </a:r>
            <a:r>
              <a:rPr lang="en-US" sz="3200" b="1" i="1" smtClean="0">
                <a:solidFill>
                  <a:schemeClr val="bg1"/>
                </a:solidFill>
              </a:rPr>
              <a:t>exp</a:t>
            </a:r>
            <a:r>
              <a:rPr lang="ru-RU" sz="3200" b="1" i="1" smtClean="0">
                <a:solidFill>
                  <a:schemeClr val="bg1"/>
                </a:solidFill>
              </a:rPr>
              <a:t>(-</a:t>
            </a:r>
            <a:r>
              <a:rPr lang="en-US" sz="3200" b="1" i="1" smtClean="0">
                <a:solidFill>
                  <a:schemeClr val="bg1"/>
                </a:solidFill>
              </a:rPr>
              <a:t>ξ</a:t>
            </a:r>
            <a:r>
              <a:rPr lang="ru-RU" sz="3200" b="1" i="1" smtClean="0">
                <a:solidFill>
                  <a:schemeClr val="bg1"/>
                </a:solidFill>
              </a:rPr>
              <a:t>·</a:t>
            </a:r>
            <a:r>
              <a:rPr lang="en-US" sz="3200" b="1" i="1" smtClean="0">
                <a:solidFill>
                  <a:schemeClr val="bg1"/>
                </a:solidFill>
              </a:rPr>
              <a:t>l</a:t>
            </a:r>
            <a:r>
              <a:rPr lang="ru-RU" sz="3200" b="1" i="1" smtClean="0">
                <a:solidFill>
                  <a:schemeClr val="bg1"/>
                </a:solidFill>
              </a:rPr>
              <a:t>)</a:t>
            </a:r>
            <a:r>
              <a:rPr lang="ru-RU" sz="3200" b="1" smtClean="0"/>
              <a:t>	</a:t>
            </a:r>
            <a:r>
              <a:rPr lang="ru-RU" sz="3200" smtClean="0"/>
              <a:t> </a:t>
            </a:r>
          </a:p>
        </p:txBody>
      </p:sp>
      <p:sp>
        <p:nvSpPr>
          <p:cNvPr id="46085" name="Rectangle 5"/>
          <p:cNvSpPr>
            <a:spLocks noChangeArrowheads="1"/>
          </p:cNvSpPr>
          <p:nvPr/>
        </p:nvSpPr>
        <p:spPr bwMode="auto">
          <a:xfrm>
            <a:off x="0" y="32718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46084" name="Object 4"/>
          <p:cNvGraphicFramePr>
            <a:graphicFrameLocks noChangeAspect="1"/>
          </p:cNvGraphicFramePr>
          <p:nvPr/>
        </p:nvGraphicFramePr>
        <p:xfrm>
          <a:off x="2123728" y="1484784"/>
          <a:ext cx="5040312" cy="871537"/>
        </p:xfrm>
        <a:graphic>
          <a:graphicData uri="http://schemas.openxmlformats.org/presentationml/2006/ole">
            <p:oleObj spid="_x0000_s5122" name="Формула" r:id="rId3" imgW="1435100" imgH="241300" progId="Equation.3">
              <p:embed/>
            </p:oleObj>
          </a:graphicData>
        </a:graphic>
      </p:graphicFrame>
      <p:sp>
        <p:nvSpPr>
          <p:cNvPr id="46086" name="Rectangle 6"/>
          <p:cNvSpPr>
            <a:spLocks noChangeArrowheads="1"/>
          </p:cNvSpPr>
          <p:nvPr/>
        </p:nvSpPr>
        <p:spPr bwMode="auto">
          <a:xfrm>
            <a:off x="719138" y="3006725"/>
            <a:ext cx="8174037" cy="3652838"/>
          </a:xfrm>
          <a:prstGeom prst="rect">
            <a:avLst/>
          </a:prstGeom>
          <a:noFill/>
          <a:ln w="9525">
            <a:noFill/>
            <a:miter lim="800000"/>
            <a:headEnd/>
            <a:tailEnd/>
          </a:ln>
          <a:effectLst/>
        </p:spPr>
        <p:txBody>
          <a:bodyPr anchor="ctr">
            <a:spAutoFit/>
          </a:bodyPr>
          <a:lstStyle/>
          <a:p>
            <a:pPr indent="342900"/>
            <a:r>
              <a:rPr lang="ru-RU" sz="2400" dirty="0">
                <a:latin typeface="Times New Roman" pitchFamily="18" charset="0"/>
              </a:rPr>
              <a:t>где </a:t>
            </a:r>
            <a:r>
              <a:rPr lang="ru-RU" sz="2400" i="1" dirty="0">
                <a:latin typeface="Times New Roman" pitchFamily="18" charset="0"/>
              </a:rPr>
              <a:t>I </a:t>
            </a:r>
            <a:r>
              <a:rPr lang="ru-RU" sz="2400" dirty="0">
                <a:latin typeface="Times New Roman" pitchFamily="18" charset="0"/>
              </a:rPr>
              <a:t>— интенсивность прошедшего света, </a:t>
            </a:r>
            <a:r>
              <a:rPr lang="en-US" sz="2400" i="1" dirty="0">
                <a:latin typeface="Times New Roman" pitchFamily="18" charset="0"/>
              </a:rPr>
              <a:t>I</a:t>
            </a:r>
            <a:r>
              <a:rPr lang="ru-RU" i="1" dirty="0">
                <a:latin typeface="Times New Roman" pitchFamily="18" charset="0"/>
              </a:rPr>
              <a:t>0 </a:t>
            </a:r>
            <a:r>
              <a:rPr lang="ru-RU" sz="2400" dirty="0">
                <a:latin typeface="Times New Roman" pitchFamily="18" charset="0"/>
              </a:rPr>
              <a:t>—интенсив­ность входящего в среду свет, </a:t>
            </a:r>
            <a:r>
              <a:rPr lang="en-US" sz="2400" i="1" dirty="0">
                <a:latin typeface="Times New Roman" pitchFamily="18" charset="0"/>
              </a:rPr>
              <a:t>l </a:t>
            </a:r>
            <a:r>
              <a:rPr lang="ru-RU" sz="2400" dirty="0">
                <a:latin typeface="Times New Roman" pitchFamily="18" charset="0"/>
              </a:rPr>
              <a:t>— толщина поглощающего слоя</a:t>
            </a:r>
            <a:r>
              <a:rPr lang="ru-RU" sz="2400" i="1" dirty="0">
                <a:latin typeface="Times New Roman" pitchFamily="18" charset="0"/>
              </a:rPr>
              <a:t>,</a:t>
            </a:r>
            <a:r>
              <a:rPr lang="ru-RU" sz="2400" dirty="0">
                <a:latin typeface="Times New Roman" pitchFamily="18" charset="0"/>
              </a:rPr>
              <a:t> </a:t>
            </a:r>
            <a:r>
              <a:rPr lang="en-US" sz="2400" dirty="0">
                <a:latin typeface="Times New Roman" pitchFamily="18" charset="0"/>
              </a:rPr>
              <a:t>ε</a:t>
            </a:r>
            <a:r>
              <a:rPr lang="ru-RU" sz="2400" dirty="0">
                <a:latin typeface="Times New Roman" pitchFamily="18" charset="0"/>
              </a:rPr>
              <a:t> -индивидуальная константа, зависящая от природы: вещества, длины световой волны и не зависящая от концентрации раствора.; </a:t>
            </a:r>
            <a:r>
              <a:rPr lang="ru-RU" sz="2400" i="1" dirty="0">
                <a:latin typeface="Times New Roman" pitchFamily="18" charset="0"/>
              </a:rPr>
              <a:t>с — </a:t>
            </a:r>
            <a:r>
              <a:rPr lang="ru-RU" sz="2400" dirty="0">
                <a:latin typeface="Times New Roman" pitchFamily="18" charset="0"/>
              </a:rPr>
              <a:t>концентрация вещества.</a:t>
            </a:r>
          </a:p>
          <a:p>
            <a:pPr indent="342900"/>
            <a:r>
              <a:rPr lang="ru-RU" sz="2400" dirty="0">
                <a:latin typeface="Times New Roman" pitchFamily="18" charset="0"/>
              </a:rPr>
              <a:t>Обычно </a:t>
            </a:r>
            <a:r>
              <a:rPr lang="ru-RU" sz="2400" i="1" dirty="0" err="1">
                <a:latin typeface="Times New Roman" pitchFamily="18" charset="0"/>
              </a:rPr>
              <a:t>ε</a:t>
            </a:r>
            <a:r>
              <a:rPr lang="ru-RU" sz="2400" dirty="0" err="1">
                <a:latin typeface="Times New Roman" pitchFamily="18" charset="0"/>
              </a:rPr>
              <a:t> </a:t>
            </a:r>
            <a:r>
              <a:rPr lang="ru-RU" sz="2400" dirty="0">
                <a:latin typeface="Times New Roman" pitchFamily="18" charset="0"/>
              </a:rPr>
              <a:t>&gt; 0, т. е, происходит ослабление проходящего света, но имеются особые среды, у которых </a:t>
            </a:r>
            <a:r>
              <a:rPr lang="en-US" sz="2400" i="1" dirty="0">
                <a:latin typeface="Times New Roman" pitchFamily="18" charset="0"/>
              </a:rPr>
              <a:t>ε</a:t>
            </a:r>
            <a:r>
              <a:rPr lang="ru-RU" sz="2400" i="1" dirty="0">
                <a:latin typeface="Times New Roman" pitchFamily="18" charset="0"/>
              </a:rPr>
              <a:t>&lt;</a:t>
            </a:r>
            <a:r>
              <a:rPr lang="ru-RU" sz="2400" dirty="0">
                <a:latin typeface="Times New Roman" pitchFamily="18" charset="0"/>
              </a:rPr>
              <a:t> 0 т. е. происходит усиление света - это лазерные среды.</a:t>
            </a:r>
          </a:p>
          <a:p>
            <a:pPr indent="342900" eaLnBrk="0" hangingPunct="0"/>
            <a:endParaRPr lang="ru-RU" dirty="0">
              <a:latin typeface="Times New Roman" pitchFamily="18" charset="0"/>
            </a:endParaRPr>
          </a:p>
        </p:txBody>
      </p:sp>
    </p:spTree>
    <p:extLst>
      <p:ext uri="{BB962C8B-B14F-4D97-AF65-F5344CB8AC3E}">
        <p14:creationId xmlns="" xmlns:p14="http://schemas.microsoft.com/office/powerpoint/2010/main" val="2212122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endParaRPr lang="ru-RU" smtClean="0">
              <a:ln>
                <a:noFill/>
              </a:ln>
              <a:effectLst/>
            </a:endParaRPr>
          </a:p>
        </p:txBody>
      </p:sp>
      <p:sp>
        <p:nvSpPr>
          <p:cNvPr id="49155" name="Rectangle 3"/>
          <p:cNvSpPr>
            <a:spLocks noGrp="1"/>
          </p:cNvSpPr>
          <p:nvPr>
            <p:ph type="body" idx="1"/>
          </p:nvPr>
        </p:nvSpPr>
        <p:spPr>
          <a:xfrm>
            <a:off x="457200" y="1447800"/>
            <a:ext cx="8229600" cy="4678363"/>
          </a:xfrm>
        </p:spPr>
        <p:txBody>
          <a:bodyPr/>
          <a:lstStyle/>
          <a:p>
            <a:r>
              <a:rPr lang="ru-RU" smtClean="0"/>
              <a:t>Турбидиметрия и нефелометрия применяются в фармацевтическом анализе для количественного определения лекарственных веществ. Турбидиметрия применяется для оценки содержания алкалоидов в растворах инъекций и определения активности антибиотиков.</a:t>
            </a:r>
          </a:p>
        </p:txBody>
      </p:sp>
    </p:spTree>
    <p:extLst>
      <p:ext uri="{BB962C8B-B14F-4D97-AF65-F5344CB8AC3E}">
        <p14:creationId xmlns="" xmlns:p14="http://schemas.microsoft.com/office/powerpoint/2010/main" val="2588155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normAutofit fontScale="90000"/>
          </a:bodyPr>
          <a:lstStyle/>
          <a:p>
            <a:r>
              <a:rPr lang="ru-RU" dirty="0" smtClean="0"/>
              <a:t>Электронная микроскопия</a:t>
            </a:r>
            <a:br>
              <a:rPr lang="ru-RU" dirty="0" smtClean="0"/>
            </a:br>
            <a:endParaRPr lang="ru-RU" dirty="0"/>
          </a:p>
        </p:txBody>
      </p:sp>
    </p:spTree>
    <p:extLst>
      <p:ext uri="{BB962C8B-B14F-4D97-AF65-F5344CB8AC3E}">
        <p14:creationId xmlns="" xmlns:p14="http://schemas.microsoft.com/office/powerpoint/2010/main" val="289949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576" y="260648"/>
            <a:ext cx="7559675" cy="863600"/>
          </a:xfrm>
        </p:spPr>
        <p:txBody>
          <a:bodyPr/>
          <a:lstStyle/>
          <a:p>
            <a:pPr eaLnBrk="1" hangingPunct="1"/>
            <a:r>
              <a:rPr lang="ru-RU" sz="2400" b="1" dirty="0" smtClean="0"/>
              <a:t>Принцип работы просвечивающего электронного микроскопа (ПЭМ)</a:t>
            </a:r>
          </a:p>
        </p:txBody>
      </p:sp>
      <p:sp>
        <p:nvSpPr>
          <p:cNvPr id="4099" name="Rectangle 3"/>
          <p:cNvSpPr>
            <a:spLocks noGrp="1" noChangeArrowheads="1"/>
          </p:cNvSpPr>
          <p:nvPr>
            <p:ph type="subTitle" idx="1"/>
          </p:nvPr>
        </p:nvSpPr>
        <p:spPr>
          <a:xfrm>
            <a:off x="323528" y="1196752"/>
            <a:ext cx="8352928" cy="5472608"/>
          </a:xfrm>
        </p:spPr>
        <p:txBody>
          <a:bodyPr>
            <a:noAutofit/>
          </a:bodyPr>
          <a:lstStyle/>
          <a:p>
            <a:pPr indent="442913" algn="just" eaLnBrk="1" hangingPunct="1">
              <a:lnSpc>
                <a:spcPct val="80000"/>
              </a:lnSpc>
            </a:pPr>
            <a:r>
              <a:rPr lang="ru-RU" sz="1800" dirty="0" smtClean="0">
                <a:solidFill>
                  <a:schemeClr val="tx1"/>
                </a:solidFill>
                <a:latin typeface="Times New Roman" pitchFamily="18" charset="0"/>
                <a:cs typeface="Times New Roman" pitchFamily="18" charset="0"/>
              </a:rPr>
              <a:t>Первое устройство такого типа было создано в 1932 году немецкими учеными М. </a:t>
            </a:r>
            <a:r>
              <a:rPr lang="ru-RU" sz="1800" dirty="0" err="1" smtClean="0">
                <a:solidFill>
                  <a:schemeClr val="tx1"/>
                </a:solidFill>
                <a:latin typeface="Times New Roman" pitchFamily="18" charset="0"/>
                <a:cs typeface="Times New Roman" pitchFamily="18" charset="0"/>
              </a:rPr>
              <a:t>Кноллом</a:t>
            </a:r>
            <a:r>
              <a:rPr lang="ru-RU" sz="1800" dirty="0" smtClean="0">
                <a:solidFill>
                  <a:schemeClr val="tx1"/>
                </a:solidFill>
                <a:latin typeface="Times New Roman" pitchFamily="18" charset="0"/>
                <a:cs typeface="Times New Roman" pitchFamily="18" charset="0"/>
              </a:rPr>
              <a:t> и Е. </a:t>
            </a:r>
            <a:r>
              <a:rPr lang="ru-RU" sz="1800" dirty="0" err="1" smtClean="0">
                <a:solidFill>
                  <a:schemeClr val="tx1"/>
                </a:solidFill>
                <a:latin typeface="Times New Roman" pitchFamily="18" charset="0"/>
                <a:cs typeface="Times New Roman" pitchFamily="18" charset="0"/>
              </a:rPr>
              <a:t>Руска</a:t>
            </a:r>
            <a:r>
              <a:rPr lang="ru-RU" sz="1800" dirty="0" smtClean="0">
                <a:solidFill>
                  <a:schemeClr val="tx1"/>
                </a:solidFill>
                <a:latin typeface="Times New Roman" pitchFamily="18" charset="0"/>
                <a:cs typeface="Times New Roman" pitchFamily="18" charset="0"/>
              </a:rPr>
              <a:t>. </a:t>
            </a:r>
          </a:p>
          <a:p>
            <a:pPr indent="442913" algn="just" eaLnBrk="1" hangingPunct="1">
              <a:lnSpc>
                <a:spcPct val="80000"/>
              </a:lnSpc>
            </a:pPr>
            <a:r>
              <a:rPr lang="ru-RU" sz="1800" dirty="0" smtClean="0">
                <a:solidFill>
                  <a:schemeClr val="tx1"/>
                </a:solidFill>
                <a:latin typeface="Times New Roman" pitchFamily="18" charset="0"/>
                <a:cs typeface="Times New Roman" pitchFamily="18" charset="0"/>
              </a:rPr>
              <a:t>В таком микроскопе источник света заменен так называемой электронной пушкой (источником электронов). Испускаемые пушкой электроны проходят через электронную линзу-конденсор (регулирующую интенсивность потока излучения и освещаемую площадь поверхности исследуемого образца), а затем через линзу-объектив проектируются на люминесцентный экран, под которым располагается фотокамера, позволяющая переводить получаемую на экране картину в привычное фотографическое изображение. </a:t>
            </a:r>
          </a:p>
          <a:p>
            <a:pPr indent="442913" algn="just" eaLnBrk="1" hangingPunct="1">
              <a:lnSpc>
                <a:spcPct val="80000"/>
              </a:lnSpc>
            </a:pPr>
            <a:r>
              <a:rPr lang="ru-RU" sz="1800" dirty="0" smtClean="0">
                <a:solidFill>
                  <a:schemeClr val="tx1"/>
                </a:solidFill>
                <a:latin typeface="Times New Roman" pitchFamily="18" charset="0"/>
                <a:cs typeface="Times New Roman" pitchFamily="18" charset="0"/>
              </a:rPr>
              <a:t>По всей траектории прохождения электронов в установке должен поддерживаться высокий вакуум, поскольку поток электронов энергично взаимодействует практически со всеми веществами.</a:t>
            </a:r>
          </a:p>
          <a:p>
            <a:pPr indent="442913" algn="just" eaLnBrk="1" hangingPunct="1">
              <a:lnSpc>
                <a:spcPct val="80000"/>
              </a:lnSpc>
            </a:pPr>
            <a:r>
              <a:rPr lang="ru-RU" sz="1800" dirty="0" smtClean="0">
                <a:solidFill>
                  <a:schemeClr val="tx1"/>
                </a:solidFill>
                <a:latin typeface="Times New Roman" pitchFamily="18" charset="0"/>
                <a:cs typeface="Times New Roman" pitchFamily="18" charset="0"/>
              </a:rPr>
              <a:t>Источник высокоэнергетических электронов  чаще всего является раскаленная вольфрамовая проволока. В сложных электронных микроскопах с высоким разрешением излучение создается потоком электронов, испускаемых поверхностью кремниевого чипа (кристалла) под воздействием сильного электрического поля (так называемая эмиссия под воздействием поля, </a:t>
            </a:r>
            <a:r>
              <a:rPr lang="en-US" sz="1800" dirty="0" smtClean="0">
                <a:solidFill>
                  <a:schemeClr val="tx1"/>
                </a:solidFill>
                <a:latin typeface="Times New Roman" pitchFamily="18" charset="0"/>
                <a:cs typeface="Times New Roman" pitchFamily="18" charset="0"/>
              </a:rPr>
              <a:t>field emission</a:t>
            </a:r>
            <a:r>
              <a:rPr lang="ru-RU" sz="1800" dirty="0" smtClean="0">
                <a:solidFill>
                  <a:schemeClr val="tx1"/>
                </a:solidFill>
                <a:latin typeface="Times New Roman" pitchFamily="18" charset="0"/>
                <a:cs typeface="Times New Roman" pitchFamily="18" charset="0"/>
              </a:rPr>
              <a:t>). </a:t>
            </a:r>
          </a:p>
          <a:p>
            <a:pPr indent="442913" algn="just" eaLnBrk="1" hangingPunct="1">
              <a:lnSpc>
                <a:spcPct val="80000"/>
              </a:lnSpc>
            </a:pPr>
            <a:r>
              <a:rPr lang="ru-RU" sz="1800" dirty="0" smtClean="0">
                <a:solidFill>
                  <a:schemeClr val="tx1"/>
                </a:solidFill>
                <a:latin typeface="Times New Roman" pitchFamily="18" charset="0"/>
                <a:cs typeface="Times New Roman" pitchFamily="18" charset="0"/>
              </a:rPr>
              <a:t>Исследуемые в ПЭМ образцы должны быть очень тонкими, поскольку именно их толщина определяет размер деталей на изображении. Требуемые сверхтонкие пластины вырезают по довольно сложным методикам, либо изготовляют другими, специальными методиками. </a:t>
            </a:r>
          </a:p>
          <a:p>
            <a:pPr indent="442913" algn="just" eaLnBrk="1" hangingPunct="1">
              <a:lnSpc>
                <a:spcPct val="80000"/>
              </a:lnSpc>
            </a:pPr>
            <a:r>
              <a:rPr lang="ru-RU" sz="1800" dirty="0" smtClean="0">
                <a:solidFill>
                  <a:schemeClr val="tx1"/>
                </a:solidFill>
                <a:latin typeface="Times New Roman" pitchFamily="18" charset="0"/>
                <a:cs typeface="Times New Roman" pitchFamily="18" charset="0"/>
              </a:rPr>
              <a:t>Разрешающая способность новейших ПЭМ составляет около 0,2 нм.</a:t>
            </a:r>
          </a:p>
          <a:p>
            <a:pPr indent="442913" algn="just" eaLnBrk="1" hangingPunct="1">
              <a:lnSpc>
                <a:spcPct val="80000"/>
              </a:lnSpc>
            </a:pPr>
            <a:endParaRPr lang="ru-RU" sz="1800" dirty="0" smtClean="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57339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1258888" y="0"/>
            <a:ext cx="6732587" cy="6686550"/>
          </a:xfrm>
          <a:prstGeom prst="rect">
            <a:avLst/>
          </a:prstGeom>
          <a:noFill/>
          <a:ln w="9525">
            <a:noFill/>
            <a:miter lim="800000"/>
            <a:headEnd/>
            <a:tailEnd/>
          </a:ln>
        </p:spPr>
      </p:pic>
    </p:spTree>
    <p:extLst>
      <p:ext uri="{BB962C8B-B14F-4D97-AF65-F5344CB8AC3E}">
        <p14:creationId xmlns="" xmlns:p14="http://schemas.microsoft.com/office/powerpoint/2010/main" val="1765151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91513" cy="633412"/>
          </a:xfrm>
        </p:spPr>
        <p:txBody>
          <a:bodyPr>
            <a:normAutofit/>
          </a:bodyPr>
          <a:lstStyle/>
          <a:p>
            <a:pPr eaLnBrk="1" hangingPunct="1"/>
            <a:r>
              <a:rPr lang="ru-RU" sz="2400" b="1" dirty="0" smtClean="0"/>
              <a:t>Сканирующие электронные микроскопы</a:t>
            </a:r>
            <a:r>
              <a:rPr lang="ru-RU" sz="2400" dirty="0" smtClean="0"/>
              <a:t> (СЭМ)</a:t>
            </a:r>
          </a:p>
        </p:txBody>
      </p:sp>
      <p:sp>
        <p:nvSpPr>
          <p:cNvPr id="6147" name="Rectangle 3"/>
          <p:cNvSpPr>
            <a:spLocks noGrp="1" noChangeArrowheads="1"/>
          </p:cNvSpPr>
          <p:nvPr>
            <p:ph type="body" idx="1"/>
          </p:nvPr>
        </p:nvSpPr>
        <p:spPr>
          <a:xfrm>
            <a:off x="395288" y="981074"/>
            <a:ext cx="8497887" cy="5688285"/>
          </a:xfrm>
        </p:spPr>
        <p:txBody>
          <a:bodyPr>
            <a:normAutofit lnSpcReduction="10000"/>
          </a:bodyPr>
          <a:lstStyle/>
          <a:p>
            <a:pPr marL="3175" indent="379413" algn="just" eaLnBrk="1" hangingPunct="1">
              <a:lnSpc>
                <a:spcPct val="90000"/>
              </a:lnSpc>
              <a:buFontTx/>
              <a:buNone/>
            </a:pPr>
            <a:r>
              <a:rPr lang="ru-RU" sz="1800" dirty="0" smtClean="0">
                <a:latin typeface="Times New Roman" pitchFamily="18" charset="0"/>
                <a:cs typeface="Times New Roman" pitchFamily="18" charset="0"/>
              </a:rPr>
              <a:t>Поверхность тела сканируется электронным пучком, создаваемым внешним источником под напряжением порядка нескольких десятков киловольт. Облучаемая при таком сканировании поверхность кристалла начинает излучать либо так называемые вторичные электроны, либо кванты света, которые регистрируются, усиливаются, преобразуются по интенсивности и т. п., после чего подаются на экран электронно-лучевой трубки, создавая видимое изображение поверхности.</a:t>
            </a:r>
            <a:r>
              <a:rPr lang="ru-RU"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3175" indent="379413" algn="just" eaLnBrk="1" hangingPunct="1">
              <a:lnSpc>
                <a:spcPct val="90000"/>
              </a:lnSpc>
              <a:buFontTx/>
              <a:buNone/>
            </a:pPr>
            <a:r>
              <a:rPr lang="ru-RU" sz="1800" dirty="0" smtClean="0">
                <a:latin typeface="Times New Roman" pitchFamily="18" charset="0"/>
                <a:cs typeface="Times New Roman" pitchFamily="18" charset="0"/>
              </a:rPr>
              <a:t>Сканируя изучаемую поверхность тонким, но достаточно интенсивным пучком электронов, и подавая сигналы от детектора вторичных электронов на осциллограф, можно получать на экране увеличенное изображение поверхности. При этом необходимо согласовывать скорость сканирования поверхности и скорость сканирования экрана осциллографа. </a:t>
            </a:r>
            <a:endParaRPr lang="en-US" sz="1800" dirty="0" smtClean="0">
              <a:latin typeface="Times New Roman" pitchFamily="18" charset="0"/>
              <a:cs typeface="Times New Roman" pitchFamily="18" charset="0"/>
            </a:endParaRPr>
          </a:p>
          <a:p>
            <a:pPr marL="3175" indent="379413" algn="just" eaLnBrk="1" hangingPunct="1">
              <a:lnSpc>
                <a:spcPct val="90000"/>
              </a:lnSpc>
              <a:buFontTx/>
              <a:buNone/>
            </a:pPr>
            <a:r>
              <a:rPr lang="ru-RU" sz="1800" dirty="0" smtClean="0">
                <a:latin typeface="Times New Roman" pitchFamily="18" charset="0"/>
                <a:cs typeface="Times New Roman" pitchFamily="18" charset="0"/>
              </a:rPr>
              <a:t>Облучающий пучок электронов создается электронной пушкой, после чего проходит последовательно управляющую линзу-конденсор, отклоняющую катушку, линзу-объектив и создает на поверхности образца небольшое освещенное «пятно», размеры которого можно регулировать управляющей системой. </a:t>
            </a:r>
            <a:endParaRPr lang="en-US" sz="1800" dirty="0" smtClean="0">
              <a:latin typeface="Times New Roman" pitchFamily="18" charset="0"/>
              <a:cs typeface="Times New Roman" pitchFamily="18" charset="0"/>
            </a:endParaRPr>
          </a:p>
          <a:p>
            <a:pPr marL="3175" indent="379413" algn="just" eaLnBrk="1" hangingPunct="1">
              <a:lnSpc>
                <a:spcPct val="90000"/>
              </a:lnSpc>
              <a:buFontTx/>
              <a:buNone/>
            </a:pPr>
            <a:r>
              <a:rPr lang="ru-RU" sz="1800" dirty="0" smtClean="0">
                <a:latin typeface="Times New Roman" pitchFamily="18" charset="0"/>
                <a:cs typeface="Times New Roman" pitchFamily="18" charset="0"/>
              </a:rPr>
              <a:t>При этом возникают вторичные и отраженные электроны, число которых зависит от интересующих нас характеристик поверхности (шероховатость, атомный состав, электрический потенциал освещаемого участка кристалла и т. п.). Замеряя и анализируя интенсивность таких электронов, можно получить на мониторе увеличенную картину конкретного участка поверхности и перевести его в фотографическое изображение. </a:t>
            </a:r>
          </a:p>
          <a:p>
            <a:pPr marL="3175" indent="379413" algn="just">
              <a:lnSpc>
                <a:spcPct val="90000"/>
              </a:lnSpc>
              <a:buNone/>
            </a:pPr>
            <a:r>
              <a:rPr lang="ru-RU" sz="1800" dirty="0" smtClean="0">
                <a:latin typeface="Times New Roman" pitchFamily="18" charset="0"/>
                <a:cs typeface="Times New Roman" pitchFamily="18" charset="0"/>
              </a:rPr>
              <a:t>Разрешающая способность СЭМ уже достигла 0,5 нм.</a:t>
            </a:r>
          </a:p>
          <a:p>
            <a:pPr marL="3175" indent="379413" algn="just" eaLnBrk="1" hangingPunct="1">
              <a:lnSpc>
                <a:spcPct val="90000"/>
              </a:lnSpc>
              <a:buFontTx/>
              <a:buNone/>
            </a:pPr>
            <a:endParaRPr lang="ru-RU" sz="1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88547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1187450" y="0"/>
            <a:ext cx="5646738" cy="6858000"/>
          </a:xfrm>
          <a:prstGeom prst="rect">
            <a:avLst/>
          </a:prstGeom>
          <a:noFill/>
          <a:ln w="9525">
            <a:noFill/>
            <a:miter lim="800000"/>
            <a:headEnd/>
            <a:tailEnd/>
          </a:ln>
        </p:spPr>
      </p:pic>
    </p:spTree>
    <p:extLst>
      <p:ext uri="{BB962C8B-B14F-4D97-AF65-F5344CB8AC3E}">
        <p14:creationId xmlns="" xmlns:p14="http://schemas.microsoft.com/office/powerpoint/2010/main" val="125473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srcRect/>
          <a:stretch>
            <a:fillRect/>
          </a:stretch>
        </p:blipFill>
        <p:spPr bwMode="auto">
          <a:xfrm>
            <a:off x="1116013" y="692150"/>
            <a:ext cx="6732587" cy="4932363"/>
          </a:xfrm>
          <a:prstGeom prst="rect">
            <a:avLst/>
          </a:prstGeom>
          <a:noFill/>
          <a:ln w="9525">
            <a:noFill/>
            <a:miter lim="800000"/>
            <a:headEnd/>
            <a:tailEnd/>
          </a:ln>
        </p:spPr>
      </p:pic>
    </p:spTree>
    <p:extLst>
      <p:ext uri="{BB962C8B-B14F-4D97-AF65-F5344CB8AC3E}">
        <p14:creationId xmlns="" xmlns:p14="http://schemas.microsoft.com/office/powerpoint/2010/main" val="393152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885825"/>
            <a:ext cx="8893175" cy="5216525"/>
          </a:xfrm>
          <a:prstGeom prst="rect">
            <a:avLst/>
          </a:prstGeom>
          <a:noFill/>
          <a:ln w="9525">
            <a:noFill/>
            <a:miter lim="800000"/>
            <a:headEnd/>
            <a:tailEnd/>
          </a:ln>
          <a:effectLst/>
        </p:spPr>
        <p:txBody>
          <a:bodyPr anchor="ctr">
            <a:spAutoFit/>
          </a:bodyPr>
          <a:lstStyle/>
          <a:p>
            <a:pPr indent="450850" algn="just">
              <a:tabLst>
                <a:tab pos="269875" algn="l"/>
              </a:tabLst>
            </a:pPr>
            <a:r>
              <a:rPr lang="ru-RU" sz="2800" dirty="0">
                <a:latin typeface="Calibri" pitchFamily="34" charset="0"/>
                <a:ea typeface="Calibri" pitchFamily="34" charset="0"/>
                <a:cs typeface="Times New Roman" pitchFamily="18" charset="0"/>
              </a:rPr>
              <a:t>В зависимости от свойств частиц дисперсной фазы и их размеров свет, проходя через дисперсную систему, может рассеиваться, отражаться или поглощаться.</a:t>
            </a:r>
          </a:p>
          <a:p>
            <a:pPr indent="450850" algn="just" eaLnBrk="0" hangingPunct="0">
              <a:tabLst>
                <a:tab pos="269875" algn="l"/>
              </a:tabLst>
            </a:pPr>
            <a:r>
              <a:rPr lang="ru-RU" sz="2800" dirty="0">
                <a:latin typeface="Calibri" pitchFamily="34" charset="0"/>
                <a:ea typeface="Calibri" pitchFamily="34" charset="0"/>
                <a:cs typeface="Times New Roman" pitchFamily="18" charset="0"/>
              </a:rPr>
              <a:t>Явление рассеяния света коллоидными системами наблюдал Фарадей (1857г.), исследуя золи золота. </a:t>
            </a:r>
          </a:p>
          <a:p>
            <a:pPr indent="450850" algn="just" eaLnBrk="0" hangingPunct="0">
              <a:tabLst>
                <a:tab pos="269875" algn="l"/>
              </a:tabLst>
            </a:pPr>
            <a:r>
              <a:rPr lang="ru-RU" sz="2800" dirty="0">
                <a:latin typeface="Calibri" pitchFamily="34" charset="0"/>
                <a:ea typeface="Calibri" pitchFamily="34" charset="0"/>
                <a:cs typeface="Times New Roman" pitchFamily="18" charset="0"/>
              </a:rPr>
              <a:t>В результате рассеяния проходящий через коллоидный раствор луч света становится видимым (эффект </a:t>
            </a:r>
            <a:r>
              <a:rPr lang="ru-RU" sz="2800" dirty="0" err="1">
                <a:latin typeface="Calibri" pitchFamily="34" charset="0"/>
                <a:ea typeface="Calibri" pitchFamily="34" charset="0"/>
                <a:cs typeface="Times New Roman" pitchFamily="18" charset="0"/>
              </a:rPr>
              <a:t>Тиндаля</a:t>
            </a:r>
            <a:r>
              <a:rPr lang="ru-RU" sz="2800" dirty="0">
                <a:latin typeface="Calibri" pitchFamily="34" charset="0"/>
                <a:ea typeface="Calibri" pitchFamily="34" charset="0"/>
                <a:cs typeface="Times New Roman" pitchFamily="18" charset="0"/>
              </a:rPr>
              <a:t>). </a:t>
            </a:r>
          </a:p>
          <a:p>
            <a:pPr indent="450850" algn="just" eaLnBrk="0" hangingPunct="0">
              <a:tabLst>
                <a:tab pos="269875" algn="l"/>
              </a:tabLst>
            </a:pPr>
            <a:r>
              <a:rPr lang="ru-RU" sz="2800" dirty="0">
                <a:latin typeface="Calibri" pitchFamily="34" charset="0"/>
                <a:ea typeface="Calibri" pitchFamily="34" charset="0"/>
                <a:cs typeface="Times New Roman" pitchFamily="18" charset="0"/>
              </a:rPr>
              <a:t>Рассеяние света наблюдается, если размер частицы меньше длины полуволны падающего света а</a:t>
            </a:r>
            <a:r>
              <a:rPr lang="en-US" sz="2800" dirty="0">
                <a:latin typeface="Calibri" pitchFamily="34" charset="0"/>
                <a:ea typeface="Calibri" pitchFamily="34" charset="0"/>
                <a:cs typeface="Times New Roman" pitchFamily="18" charset="0"/>
              </a:rPr>
              <a:t>&lt;</a:t>
            </a:r>
            <a:r>
              <a:rPr lang="ru-RU" sz="2800" dirty="0">
                <a:latin typeface="Calibri" pitchFamily="34" charset="0"/>
                <a:ea typeface="Calibri" pitchFamily="34" charset="0"/>
                <a:cs typeface="Times New Roman" pitchFamily="18" charset="0"/>
              </a:rPr>
              <a:t>1</a:t>
            </a:r>
            <a:r>
              <a:rPr lang="en-US" sz="2800" dirty="0">
                <a:latin typeface="Calibri" pitchFamily="34" charset="0"/>
                <a:ea typeface="Calibri" pitchFamily="34" charset="0"/>
                <a:cs typeface="Times New Roman" pitchFamily="18" charset="0"/>
              </a:rPr>
              <a:t>/</a:t>
            </a:r>
            <a:r>
              <a:rPr lang="ru-RU" sz="2800" dirty="0">
                <a:latin typeface="Calibri" pitchFamily="34" charset="0"/>
                <a:ea typeface="Calibri" pitchFamily="34" charset="0"/>
                <a:cs typeface="Times New Roman" pitchFamily="18" charset="0"/>
              </a:rPr>
              <a:t>2</a:t>
            </a:r>
            <a:r>
              <a:rPr lang="el-GR" sz="2800" dirty="0">
                <a:latin typeface="Calibri" pitchFamily="34" charset="0"/>
                <a:ea typeface="Calibri" pitchFamily="34" charset="0"/>
                <a:cs typeface="Times New Roman" pitchFamily="18" charset="0"/>
              </a:rPr>
              <a:t>λ</a:t>
            </a:r>
            <a:r>
              <a:rPr lang="ru-RU" sz="2800" dirty="0">
                <a:latin typeface="Calibri" pitchFamily="34" charset="0"/>
                <a:ea typeface="Calibri" pitchFamily="34" charset="0"/>
                <a:cs typeface="Times New Roman" pitchFamily="18" charset="0"/>
              </a:rPr>
              <a:t>. </a:t>
            </a:r>
          </a:p>
          <a:p>
            <a:pPr indent="450850" algn="just" eaLnBrk="0" hangingPunct="0">
              <a:tabLst>
                <a:tab pos="269875" algn="l"/>
              </a:tabLst>
            </a:pPr>
            <a:r>
              <a:rPr lang="ru-RU" sz="2800" dirty="0">
                <a:latin typeface="Calibri" pitchFamily="34" charset="0"/>
                <a:ea typeface="Calibri" pitchFamily="34" charset="0"/>
                <a:cs typeface="Times New Roman" pitchFamily="18" charset="0"/>
              </a:rPr>
              <a:t>Свет огибает частицы и рассеивается в виде волн, расходящихся во все стороны.</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0" y="0"/>
            <a:ext cx="7524750" cy="6459538"/>
          </a:xfrm>
          <a:prstGeom prst="rect">
            <a:avLst/>
          </a:prstGeom>
          <a:noFill/>
          <a:ln w="9525">
            <a:noFill/>
            <a:miter lim="800000"/>
            <a:headEnd/>
            <a:tailEnd/>
          </a:ln>
        </p:spPr>
      </p:pic>
    </p:spTree>
    <p:extLst>
      <p:ext uri="{BB962C8B-B14F-4D97-AF65-F5344CB8AC3E}">
        <p14:creationId xmlns="" xmlns:p14="http://schemas.microsoft.com/office/powerpoint/2010/main" val="4264129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a:stretch>
            <a:fillRect/>
          </a:stretch>
        </p:blipFill>
        <p:spPr bwMode="auto">
          <a:xfrm>
            <a:off x="899592" y="0"/>
            <a:ext cx="7885113" cy="5926138"/>
          </a:xfrm>
          <a:prstGeom prst="rect">
            <a:avLst/>
          </a:prstGeom>
          <a:noFill/>
          <a:ln w="9525">
            <a:noFill/>
            <a:miter lim="800000"/>
            <a:headEnd/>
            <a:tailEnd/>
          </a:ln>
        </p:spPr>
      </p:pic>
    </p:spTree>
    <p:extLst>
      <p:ext uri="{BB962C8B-B14F-4D97-AF65-F5344CB8AC3E}">
        <p14:creationId xmlns="" xmlns:p14="http://schemas.microsoft.com/office/powerpoint/2010/main" val="96652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i 2, 1 на 1 мкм"/>
          <p:cNvPicPr>
            <a:picLocks noChangeAspect="1" noChangeArrowheads="1"/>
          </p:cNvPicPr>
          <p:nvPr/>
        </p:nvPicPr>
        <p:blipFill>
          <a:blip r:embed="rId2" cstate="print"/>
          <a:srcRect/>
          <a:stretch>
            <a:fillRect/>
          </a:stretch>
        </p:blipFill>
        <p:spPr bwMode="auto">
          <a:xfrm>
            <a:off x="971550" y="0"/>
            <a:ext cx="7308850" cy="5065713"/>
          </a:xfrm>
          <a:prstGeom prst="rect">
            <a:avLst/>
          </a:prstGeom>
          <a:noFill/>
          <a:ln w="9525">
            <a:noFill/>
            <a:miter lim="800000"/>
            <a:headEnd/>
            <a:tailEnd/>
          </a:ln>
        </p:spPr>
      </p:pic>
      <p:sp>
        <p:nvSpPr>
          <p:cNvPr id="11267" name="Rectangle 5"/>
          <p:cNvSpPr>
            <a:spLocks noChangeArrowheads="1"/>
          </p:cNvSpPr>
          <p:nvPr/>
        </p:nvSpPr>
        <p:spPr bwMode="auto">
          <a:xfrm>
            <a:off x="755650" y="5589588"/>
            <a:ext cx="7934325" cy="366712"/>
          </a:xfrm>
          <a:prstGeom prst="rect">
            <a:avLst/>
          </a:prstGeom>
          <a:noFill/>
          <a:ln w="9525">
            <a:noFill/>
            <a:miter lim="800000"/>
            <a:headEnd/>
            <a:tailEnd/>
          </a:ln>
        </p:spPr>
        <p:txBody>
          <a:bodyPr wrap="none" anchor="ctr">
            <a:spAutoFit/>
          </a:bodyPr>
          <a:lstStyle/>
          <a:p>
            <a:pPr algn="ctr"/>
            <a:r>
              <a:rPr lang="ru-RU"/>
              <a:t>Микроскопический снимок никеля, нанесенного в течение 10 с. М:1</a:t>
            </a:r>
            <a:r>
              <a:rPr lang="ru-RU">
                <a:sym typeface="Symbol" pitchFamily="18" charset="2"/>
              </a:rPr>
              <a:t></a:t>
            </a:r>
            <a:r>
              <a:rPr lang="ru-RU"/>
              <a:t>1</a:t>
            </a:r>
            <a:r>
              <a:rPr lang="ru-RU">
                <a:sym typeface="Symbol" pitchFamily="18" charset="2"/>
              </a:rPr>
              <a:t></a:t>
            </a:r>
            <a:r>
              <a:rPr lang="en-US"/>
              <a:t>m</a:t>
            </a:r>
          </a:p>
        </p:txBody>
      </p:sp>
    </p:spTree>
    <p:extLst>
      <p:ext uri="{BB962C8B-B14F-4D97-AF65-F5344CB8AC3E}">
        <p14:creationId xmlns="" xmlns:p14="http://schemas.microsoft.com/office/powerpoint/2010/main" val="323743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i 2"/>
          <p:cNvPicPr>
            <a:picLocks noChangeAspect="1" noChangeArrowheads="1"/>
          </p:cNvPicPr>
          <p:nvPr/>
        </p:nvPicPr>
        <p:blipFill>
          <a:blip r:embed="rId2" cstate="print"/>
          <a:srcRect/>
          <a:stretch>
            <a:fillRect/>
          </a:stretch>
        </p:blipFill>
        <p:spPr bwMode="auto">
          <a:xfrm>
            <a:off x="395288" y="333375"/>
            <a:ext cx="7921625" cy="6059488"/>
          </a:xfrm>
          <a:prstGeom prst="rect">
            <a:avLst/>
          </a:prstGeom>
          <a:noFill/>
          <a:ln w="9525">
            <a:noFill/>
            <a:miter lim="800000"/>
            <a:headEnd/>
            <a:tailEnd/>
          </a:ln>
        </p:spPr>
      </p:pic>
    </p:spTree>
    <p:extLst>
      <p:ext uri="{BB962C8B-B14F-4D97-AF65-F5344CB8AC3E}">
        <p14:creationId xmlns="" xmlns:p14="http://schemas.microsoft.com/office/powerpoint/2010/main" val="873496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Au 3,  30 на 30 мкм"/>
          <p:cNvPicPr>
            <a:picLocks noChangeAspect="1" noChangeArrowheads="1"/>
          </p:cNvPicPr>
          <p:nvPr/>
        </p:nvPicPr>
        <p:blipFill>
          <a:blip r:embed="rId2" cstate="print"/>
          <a:srcRect/>
          <a:stretch>
            <a:fillRect/>
          </a:stretch>
        </p:blipFill>
        <p:spPr bwMode="auto">
          <a:xfrm>
            <a:off x="539750" y="333375"/>
            <a:ext cx="7956550" cy="4910138"/>
          </a:xfrm>
          <a:prstGeom prst="rect">
            <a:avLst/>
          </a:prstGeom>
          <a:noFill/>
          <a:ln w="9525">
            <a:noFill/>
            <a:miter lim="800000"/>
            <a:headEnd/>
            <a:tailEnd/>
          </a:ln>
        </p:spPr>
      </p:pic>
      <p:sp>
        <p:nvSpPr>
          <p:cNvPr id="13315" name="Rectangle 5"/>
          <p:cNvSpPr>
            <a:spLocks noChangeArrowheads="1"/>
          </p:cNvSpPr>
          <p:nvPr/>
        </p:nvSpPr>
        <p:spPr bwMode="auto">
          <a:xfrm>
            <a:off x="323850" y="5734050"/>
            <a:ext cx="8301038" cy="366713"/>
          </a:xfrm>
          <a:prstGeom prst="rect">
            <a:avLst/>
          </a:prstGeom>
          <a:noFill/>
          <a:ln w="9525">
            <a:noFill/>
            <a:miter lim="800000"/>
            <a:headEnd/>
            <a:tailEnd/>
          </a:ln>
        </p:spPr>
        <p:txBody>
          <a:bodyPr wrap="none" anchor="ctr">
            <a:spAutoFit/>
          </a:bodyPr>
          <a:lstStyle/>
          <a:p>
            <a:r>
              <a:rPr lang="ru-RU"/>
              <a:t>Микроскопический снимок золота, нанесенного в течение 35 с. М: 30</a:t>
            </a:r>
            <a:r>
              <a:rPr lang="ru-RU">
                <a:sym typeface="Symbol" pitchFamily="18" charset="2"/>
              </a:rPr>
              <a:t></a:t>
            </a:r>
            <a:r>
              <a:rPr lang="ru-RU"/>
              <a:t>30</a:t>
            </a:r>
            <a:r>
              <a:rPr lang="ru-RU">
                <a:sym typeface="Symbol" pitchFamily="18" charset="2"/>
              </a:rPr>
              <a:t></a:t>
            </a:r>
            <a:r>
              <a:rPr lang="en-US"/>
              <a:t>m</a:t>
            </a:r>
            <a:r>
              <a:rPr lang="ru-RU">
                <a:sym typeface="Symbol" pitchFamily="18" charset="2"/>
              </a:rPr>
              <a:t> </a:t>
            </a:r>
          </a:p>
        </p:txBody>
      </p:sp>
    </p:spTree>
    <p:extLst>
      <p:ext uri="{BB962C8B-B14F-4D97-AF65-F5344CB8AC3E}">
        <p14:creationId xmlns="" xmlns:p14="http://schemas.microsoft.com/office/powerpoint/2010/main" val="411772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body" idx="1"/>
          </p:nvPr>
        </p:nvSpPr>
        <p:spPr>
          <a:xfrm>
            <a:off x="323850" y="981075"/>
            <a:ext cx="8229600" cy="4678363"/>
          </a:xfrm>
        </p:spPr>
        <p:txBody>
          <a:bodyPr/>
          <a:lstStyle/>
          <a:p>
            <a:pPr algn="just" eaLnBrk="0" hangingPunct="0">
              <a:spcBef>
                <a:spcPct val="0"/>
              </a:spcBef>
              <a:buClrTx/>
              <a:buSzTx/>
              <a:buFontTx/>
              <a:buNone/>
            </a:pPr>
            <a:r>
              <a:rPr lang="ru-RU" smtClean="0"/>
              <a:t>Этот вид рассеяния называется </a:t>
            </a:r>
            <a:r>
              <a:rPr lang="ru-RU" i="1" smtClean="0"/>
              <a:t>опалесценцией, </a:t>
            </a:r>
            <a:r>
              <a:rPr lang="ru-RU" smtClean="0"/>
              <a:t>оно свойственно золям, проявляется как свечение матового цвета, чаще голубоватых оттенков (в молекулярных и ионных растворах этот эффект не наблюдается). </a:t>
            </a:r>
          </a:p>
        </p:txBody>
      </p:sp>
      <p:sp>
        <p:nvSpPr>
          <p:cNvPr id="38917" name="Rectangle 5"/>
          <p:cNvSpPr>
            <a:spLocks noChangeArrowheads="1"/>
          </p:cNvSpPr>
          <p:nvPr/>
        </p:nvSpPr>
        <p:spPr bwMode="auto">
          <a:xfrm>
            <a:off x="0" y="3167063"/>
            <a:ext cx="9144000" cy="0"/>
          </a:xfrm>
          <a:prstGeom prst="rect">
            <a:avLst/>
          </a:prstGeom>
          <a:noFill/>
          <a:ln w="9525">
            <a:noFill/>
            <a:miter lim="800000"/>
            <a:headEnd/>
            <a:tailEnd/>
          </a:ln>
          <a:effectLst/>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85750" y="2589213"/>
            <a:ext cx="1571625" cy="1311275"/>
          </a:xfrm>
          <a:prstGeom prst="rect">
            <a:avLst/>
          </a:prstGeom>
          <a:noFill/>
          <a:ln w="9525">
            <a:noFill/>
            <a:miter lim="800000"/>
            <a:headEnd/>
            <a:tailEnd/>
          </a:ln>
          <a:effectLst/>
        </p:spPr>
        <p:txBody>
          <a:bodyPr anchor="ctr">
            <a:spAutoFit/>
          </a:bodyPr>
          <a:lstStyle/>
          <a:p>
            <a:pPr algn="ctr"/>
            <a:r>
              <a:rPr lang="ru-RU" sz="2000" b="1"/>
              <a:t>Падающий свет</a:t>
            </a:r>
          </a:p>
          <a:p>
            <a:pPr algn="ctr" eaLnBrk="0" hangingPunct="0"/>
            <a:r>
              <a:rPr lang="ru-RU" sz="2000" b="1"/>
              <a:t>с частотой </a:t>
            </a:r>
            <a:r>
              <a:rPr lang="en-US" sz="2000" b="1">
                <a:latin typeface="Calibri" pitchFamily="34" charset="0"/>
                <a:sym typeface="Symbol" pitchFamily="18" charset="2"/>
              </a:rPr>
              <a:t></a:t>
            </a:r>
          </a:p>
        </p:txBody>
      </p:sp>
      <p:sp>
        <p:nvSpPr>
          <p:cNvPr id="3" name="Прямоугольник 2"/>
          <p:cNvSpPr/>
          <p:nvPr/>
        </p:nvSpPr>
        <p:spPr>
          <a:xfrm>
            <a:off x="2214563" y="2357438"/>
            <a:ext cx="1714500" cy="1616075"/>
          </a:xfrm>
          <a:prstGeom prst="rect">
            <a:avLst/>
          </a:prstGeom>
        </p:spPr>
        <p:txBody>
          <a:bodyPr>
            <a:spAutoFit/>
          </a:bodyPr>
          <a:lstStyle/>
          <a:p>
            <a:r>
              <a:rPr lang="ru-RU" sz="2000" b="1">
                <a:latin typeface="Verdana" pitchFamily="34" charset="0"/>
              </a:rPr>
              <a:t>Молекулы высокодисперсных частиц (атомы)</a:t>
            </a:r>
          </a:p>
        </p:txBody>
      </p:sp>
      <p:sp>
        <p:nvSpPr>
          <p:cNvPr id="16386" name="Rectangle 2"/>
          <p:cNvSpPr>
            <a:spLocks noChangeArrowheads="1"/>
          </p:cNvSpPr>
          <p:nvPr/>
        </p:nvSpPr>
        <p:spPr bwMode="auto">
          <a:xfrm>
            <a:off x="4429125" y="2174875"/>
            <a:ext cx="2214563" cy="2225675"/>
          </a:xfrm>
          <a:prstGeom prst="rect">
            <a:avLst/>
          </a:prstGeom>
          <a:noFill/>
          <a:ln w="9525">
            <a:noFill/>
            <a:miter lim="800000"/>
            <a:headEnd/>
            <a:tailEnd/>
          </a:ln>
          <a:effectLst/>
        </p:spPr>
        <p:txBody>
          <a:bodyPr anchor="ctr">
            <a:spAutoFit/>
          </a:bodyPr>
          <a:lstStyle/>
          <a:p>
            <a:pPr algn="ctr"/>
            <a:r>
              <a:rPr lang="ru-RU" sz="2000" b="1"/>
              <a:t>Поляризация молекул</a:t>
            </a:r>
          </a:p>
          <a:p>
            <a:pPr algn="ctr" eaLnBrk="0" hangingPunct="0"/>
            <a:r>
              <a:rPr lang="ru-RU" sz="2000" b="1"/>
              <a:t>(атомов) и</a:t>
            </a:r>
          </a:p>
          <a:p>
            <a:pPr algn="ctr" eaLnBrk="0" hangingPunct="0"/>
            <a:r>
              <a:rPr lang="ru-RU" sz="2000" b="1"/>
              <a:t>возникновение</a:t>
            </a:r>
          </a:p>
          <a:p>
            <a:pPr algn="ctr" eaLnBrk="0" hangingPunct="0"/>
            <a:r>
              <a:rPr lang="ru-RU" sz="2000" b="1"/>
              <a:t>диполей с переменным</a:t>
            </a:r>
          </a:p>
          <a:p>
            <a:pPr algn="ctr" eaLnBrk="0" hangingPunct="0"/>
            <a:r>
              <a:rPr lang="ru-RU" sz="2000" b="1"/>
              <a:t>моментом</a:t>
            </a:r>
          </a:p>
        </p:txBody>
      </p:sp>
      <p:sp>
        <p:nvSpPr>
          <p:cNvPr id="16387" name="Rectangle 3"/>
          <p:cNvSpPr>
            <a:spLocks noChangeArrowheads="1"/>
          </p:cNvSpPr>
          <p:nvPr/>
        </p:nvSpPr>
        <p:spPr bwMode="auto">
          <a:xfrm>
            <a:off x="7286625" y="2620963"/>
            <a:ext cx="1571625" cy="1311275"/>
          </a:xfrm>
          <a:prstGeom prst="rect">
            <a:avLst/>
          </a:prstGeom>
          <a:noFill/>
          <a:ln w="9525">
            <a:noFill/>
            <a:miter lim="800000"/>
            <a:headEnd/>
            <a:tailEnd/>
          </a:ln>
          <a:effectLst/>
        </p:spPr>
        <p:txBody>
          <a:bodyPr anchor="ctr">
            <a:spAutoFit/>
          </a:bodyPr>
          <a:lstStyle/>
          <a:p>
            <a:pPr algn="ctr"/>
            <a:r>
              <a:rPr lang="ru-RU" sz="2000" b="1"/>
              <a:t>Падающий свет с частотой </a:t>
            </a:r>
            <a:r>
              <a:rPr lang="en-US" sz="2000" b="1">
                <a:latin typeface="Calibri" pitchFamily="34" charset="0"/>
                <a:sym typeface="Symbol" pitchFamily="18" charset="2"/>
              </a:rPr>
              <a:t></a:t>
            </a:r>
            <a:r>
              <a:rPr lang="ru-RU" sz="2000" b="1" baseline="-30000"/>
              <a:t>1</a:t>
            </a:r>
            <a:endParaRPr lang="ru-RU" sz="2000" b="1">
              <a:latin typeface="Calibri" pitchFamily="34" charset="0"/>
              <a:sym typeface="Symbol" pitchFamily="18" charset="2"/>
            </a:endParaRPr>
          </a:p>
        </p:txBody>
      </p:sp>
      <p:sp>
        <p:nvSpPr>
          <p:cNvPr id="16388" name="Rectangle 4"/>
          <p:cNvSpPr>
            <a:spLocks noChangeArrowheads="1"/>
          </p:cNvSpPr>
          <p:nvPr/>
        </p:nvSpPr>
        <p:spPr bwMode="auto">
          <a:xfrm>
            <a:off x="1785938" y="3000375"/>
            <a:ext cx="285750" cy="461963"/>
          </a:xfrm>
          <a:prstGeom prst="rect">
            <a:avLst/>
          </a:prstGeom>
          <a:noFill/>
          <a:ln w="9525">
            <a:noFill/>
            <a:miter lim="800000"/>
            <a:headEnd/>
            <a:tailEnd/>
          </a:ln>
          <a:effectLst/>
        </p:spPr>
        <p:txBody>
          <a:bodyPr anchor="ctr">
            <a:spAutoFit/>
          </a:bodyPr>
          <a:lstStyle/>
          <a:p>
            <a:pPr algn="ctr">
              <a:defRPr/>
            </a:pPr>
            <a:r>
              <a:rPr lang="ru-RU" sz="2400" b="1" dirty="0">
                <a:solidFill>
                  <a:schemeClr val="tx2">
                    <a:lumMod val="10000"/>
                  </a:schemeClr>
                </a:solidFill>
                <a:latin typeface="Arial" pitchFamily="34" charset="0"/>
                <a:ea typeface="Calibri" pitchFamily="34" charset="0"/>
                <a:cs typeface="Calibri" pitchFamily="34" charset="0"/>
              </a:rPr>
              <a:t>+</a:t>
            </a:r>
            <a:endParaRPr lang="ru-RU" sz="2400" b="1" dirty="0">
              <a:solidFill>
                <a:schemeClr val="tx2">
                  <a:lumMod val="10000"/>
                </a:schemeClr>
              </a:solidFill>
              <a:latin typeface="Arial" pitchFamily="34" charset="0"/>
            </a:endParaRPr>
          </a:p>
        </p:txBody>
      </p:sp>
      <p:sp>
        <p:nvSpPr>
          <p:cNvPr id="16389" name="Rectangle 5"/>
          <p:cNvSpPr>
            <a:spLocks noChangeArrowheads="1"/>
          </p:cNvSpPr>
          <p:nvPr/>
        </p:nvSpPr>
        <p:spPr bwMode="auto">
          <a:xfrm>
            <a:off x="4071938" y="3071813"/>
            <a:ext cx="357187" cy="461962"/>
          </a:xfrm>
          <a:prstGeom prst="rect">
            <a:avLst/>
          </a:prstGeom>
          <a:noFill/>
          <a:ln w="9525">
            <a:noFill/>
            <a:miter lim="800000"/>
            <a:headEnd/>
            <a:tailEnd/>
          </a:ln>
          <a:effectLst/>
        </p:spPr>
        <p:txBody>
          <a:bodyPr anchor="ctr">
            <a:spAutoFit/>
          </a:bodyPr>
          <a:lstStyle/>
          <a:p>
            <a:pPr>
              <a:defRPr/>
            </a:pPr>
            <a:r>
              <a:rPr lang="ru-RU" sz="2400" b="1" dirty="0">
                <a:solidFill>
                  <a:schemeClr val="tx2">
                    <a:lumMod val="10000"/>
                  </a:schemeClr>
                </a:solidFill>
                <a:latin typeface="Calibri" pitchFamily="34" charset="0"/>
                <a:ea typeface="Calibri" pitchFamily="34" charset="0"/>
                <a:cs typeface="Calibri" pitchFamily="34" charset="0"/>
                <a:sym typeface="Symbol" pitchFamily="18" charset="2"/>
              </a:rPr>
              <a:t></a:t>
            </a:r>
          </a:p>
        </p:txBody>
      </p:sp>
      <p:sp>
        <p:nvSpPr>
          <p:cNvPr id="16390" name="Rectangle 6"/>
          <p:cNvSpPr>
            <a:spLocks noChangeArrowheads="1"/>
          </p:cNvSpPr>
          <p:nvPr/>
        </p:nvSpPr>
        <p:spPr bwMode="auto">
          <a:xfrm>
            <a:off x="6715125" y="2928938"/>
            <a:ext cx="428625" cy="461962"/>
          </a:xfrm>
          <a:prstGeom prst="rect">
            <a:avLst/>
          </a:prstGeom>
          <a:noFill/>
          <a:ln w="9525">
            <a:noFill/>
            <a:miter lim="800000"/>
            <a:headEnd/>
            <a:tailEnd/>
          </a:ln>
          <a:effectLst/>
        </p:spPr>
        <p:txBody>
          <a:bodyPr anchor="ctr">
            <a:spAutoFit/>
          </a:bodyPr>
          <a:lstStyle/>
          <a:p>
            <a:pPr>
              <a:defRPr/>
            </a:pPr>
            <a:r>
              <a:rPr lang="ru-RU" sz="2400" b="1" dirty="0">
                <a:solidFill>
                  <a:schemeClr val="tx2">
                    <a:lumMod val="10000"/>
                  </a:schemeClr>
                </a:solidFill>
                <a:latin typeface="Calibri" pitchFamily="34" charset="0"/>
                <a:ea typeface="Calibri" pitchFamily="34" charset="0"/>
                <a:cs typeface="Calibri" pitchFamily="34" charset="0"/>
                <a:sym typeface="Symbol" pitchFamily="18" charset="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lang="ru-RU" sz="2800" smtClean="0">
                <a:ln>
                  <a:noFill/>
                </a:ln>
                <a:effectLst/>
              </a:rPr>
              <a:t>Диаграмма рассеивания поляризованного света частицей (сфера в центре)</a:t>
            </a:r>
            <a:r>
              <a:rPr lang="ru-RU" sz="3800" smtClean="0">
                <a:ln>
                  <a:noFill/>
                </a:ln>
                <a:effectLst/>
              </a:rPr>
              <a:t> </a:t>
            </a:r>
          </a:p>
        </p:txBody>
      </p:sp>
      <p:sp>
        <p:nvSpPr>
          <p:cNvPr id="47107" name="Rectangle 3"/>
          <p:cNvSpPr>
            <a:spLocks noGrp="1"/>
          </p:cNvSpPr>
          <p:nvPr>
            <p:ph type="body" idx="1"/>
          </p:nvPr>
        </p:nvSpPr>
        <p:spPr>
          <a:xfrm>
            <a:off x="457200" y="1447800"/>
            <a:ext cx="8229600" cy="4678363"/>
          </a:xfrm>
        </p:spPr>
        <p:txBody>
          <a:bodyPr/>
          <a:lstStyle/>
          <a:p>
            <a:endParaRPr lang="ru-RU" smtClean="0"/>
          </a:p>
        </p:txBody>
      </p:sp>
      <p:pic>
        <p:nvPicPr>
          <p:cNvPr id="47108" name="Рисунок 1" descr="3_132"/>
          <p:cNvPicPr>
            <a:picLocks noChangeAspect="1" noChangeArrowheads="1"/>
          </p:cNvPicPr>
          <p:nvPr/>
        </p:nvPicPr>
        <p:blipFill>
          <a:blip r:embed="rId2" cstate="print"/>
          <a:srcRect/>
          <a:stretch>
            <a:fillRect/>
          </a:stretch>
        </p:blipFill>
        <p:spPr bwMode="auto">
          <a:xfrm>
            <a:off x="1692275" y="2349500"/>
            <a:ext cx="6048375" cy="195103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57188" y="511175"/>
            <a:ext cx="8358187" cy="2101850"/>
          </a:xfrm>
          <a:prstGeom prst="rect">
            <a:avLst/>
          </a:prstGeom>
          <a:noFill/>
          <a:ln w="9525">
            <a:noFill/>
            <a:miter lim="800000"/>
            <a:headEnd/>
            <a:tailEnd/>
          </a:ln>
          <a:effectLst/>
        </p:spPr>
        <p:txBody>
          <a:bodyPr anchor="ctr">
            <a:spAutoFit/>
          </a:bodyPr>
          <a:lstStyle/>
          <a:p>
            <a:pPr indent="450850" algn="just">
              <a:tabLst>
                <a:tab pos="269875" algn="l"/>
              </a:tabLst>
            </a:pPr>
            <a:r>
              <a:rPr lang="ru-RU" sz="2200" b="1">
                <a:latin typeface="Times New Roman" pitchFamily="18" charset="0"/>
                <a:ea typeface="Calibri" pitchFamily="34" charset="0"/>
                <a:cs typeface="Times New Roman" pitchFamily="18" charset="0"/>
              </a:rPr>
              <a:t>Способностью к светорассеянию обладают не только частицы, но и ассоциаты молекул, макромолекулы, включения, нарушающие однородность среды. Рассеяние заключается в преобразовании веществом света, которое сопровождается изменением направления света. Схематически процесс рассеяния света выглядит так: </a:t>
            </a:r>
            <a:endParaRPr lang="ru-RU" sz="2200" b="1">
              <a:ea typeface="Calibri" pitchFamily="34" charset="0"/>
              <a:cs typeface="Times New Roman" pitchFamily="18" charset="0"/>
            </a:endParaRPr>
          </a:p>
        </p:txBody>
      </p:sp>
      <p:pic>
        <p:nvPicPr>
          <p:cNvPr id="16386" name="Рисунок 1"/>
          <p:cNvPicPr>
            <a:picLocks noChangeAspect="1" noChangeArrowheads="1"/>
          </p:cNvPicPr>
          <p:nvPr/>
        </p:nvPicPr>
        <p:blipFill>
          <a:blip r:embed="rId2" cstate="print"/>
          <a:srcRect l="3972" t="19810" r="2777" b="3946"/>
          <a:stretch>
            <a:fillRect/>
          </a:stretch>
        </p:blipFill>
        <p:spPr bwMode="auto">
          <a:xfrm>
            <a:off x="2071688" y="2643188"/>
            <a:ext cx="5237162" cy="3282950"/>
          </a:xfrm>
          <a:prstGeom prst="rect">
            <a:avLst/>
          </a:prstGeom>
          <a:noFill/>
          <a:ln w="9525">
            <a:noFill/>
            <a:miter lim="800000"/>
            <a:headEnd/>
            <a:tailEnd/>
          </a:ln>
        </p:spPr>
      </p:pic>
      <p:sp>
        <p:nvSpPr>
          <p:cNvPr id="4" name="Прямоугольник 3"/>
          <p:cNvSpPr/>
          <p:nvPr/>
        </p:nvSpPr>
        <p:spPr>
          <a:xfrm>
            <a:off x="1428750" y="5929313"/>
            <a:ext cx="6786563" cy="430212"/>
          </a:xfrm>
          <a:prstGeom prst="rect">
            <a:avLst/>
          </a:prstGeom>
        </p:spPr>
        <p:txBody>
          <a:bodyPr>
            <a:spAutoFit/>
          </a:bodyPr>
          <a:lstStyle/>
          <a:p>
            <a:pPr fontAlgn="auto">
              <a:spcBef>
                <a:spcPts val="0"/>
              </a:spcBef>
              <a:spcAft>
                <a:spcPts val="0"/>
              </a:spcAft>
              <a:defRPr/>
            </a:pPr>
            <a:r>
              <a:rPr lang="ru-RU" sz="2200" b="1" dirty="0">
                <a:solidFill>
                  <a:schemeClr val="tx2">
                    <a:lumMod val="10000"/>
                  </a:schemeClr>
                </a:solidFill>
                <a:latin typeface="+mn-lt"/>
              </a:rPr>
              <a:t>Р и с. 1. Иллюстрация эффекта </a:t>
            </a:r>
            <a:r>
              <a:rPr lang="ru-RU" sz="2200" b="1" dirty="0" err="1">
                <a:solidFill>
                  <a:schemeClr val="tx2">
                    <a:lumMod val="10000"/>
                  </a:schemeClr>
                </a:solidFill>
                <a:latin typeface="+mn-lt"/>
              </a:rPr>
              <a:t>Тиндаля</a:t>
            </a:r>
            <a:endParaRPr lang="ru-RU" sz="2200" b="1" dirty="0">
              <a:solidFill>
                <a:schemeClr val="tx2">
                  <a:lumMod val="10000"/>
                </a:scheme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p:cNvSpPr>
          <p:nvPr>
            <p:ph type="title"/>
          </p:nvPr>
        </p:nvSpPr>
        <p:spPr bwMode="auto">
          <a:xfrm>
            <a:off x="457200" y="152400"/>
            <a:ext cx="8229600" cy="755650"/>
          </a:xfrm>
          <a:noFill/>
          <a:ln w="9525"/>
        </p:spPr>
        <p:txBody>
          <a:bodyPr wrap="square" lIns="91440" tIns="45720" rIns="91440" bIns="45720" numCol="1" compatLnSpc="1">
            <a:prstTxWarp prst="textNoShape">
              <a:avLst/>
            </a:prstTxWarp>
          </a:bodyPr>
          <a:lstStyle/>
          <a:p>
            <a:r>
              <a:rPr lang="ru-RU" sz="3800" smtClean="0">
                <a:ln>
                  <a:noFill/>
                </a:ln>
                <a:effectLst/>
              </a:rPr>
              <a:t>Теория рассеяния света Рэлея</a:t>
            </a:r>
          </a:p>
        </p:txBody>
      </p:sp>
      <p:sp>
        <p:nvSpPr>
          <p:cNvPr id="40967" name="Rectangle 7"/>
          <p:cNvSpPr>
            <a:spLocks noGrp="1"/>
          </p:cNvSpPr>
          <p:nvPr>
            <p:ph idx="1"/>
          </p:nvPr>
        </p:nvSpPr>
        <p:spPr>
          <a:xfrm>
            <a:off x="395288" y="908050"/>
            <a:ext cx="8229600" cy="5545138"/>
          </a:xfrm>
        </p:spPr>
        <p:txBody>
          <a:bodyPr>
            <a:normAutofit fontScale="92500" lnSpcReduction="10000"/>
          </a:bodyPr>
          <a:lstStyle/>
          <a:p>
            <a:r>
              <a:rPr lang="ru-RU" dirty="0" smtClean="0"/>
              <a:t>Интенсивность света, рассеянного во все стороны одной частицей</a:t>
            </a:r>
            <a:endParaRPr lang="ru-RU" b="1" dirty="0" smtClean="0"/>
          </a:p>
          <a:p>
            <a:r>
              <a:rPr lang="ru-RU" b="1" dirty="0" smtClean="0"/>
              <a:t>	             	</a:t>
            </a:r>
            <a:r>
              <a:rPr lang="ru-RU" b="1" i="1" dirty="0" smtClean="0"/>
              <a:t> </a:t>
            </a:r>
            <a:endParaRPr lang="ru-RU" dirty="0" smtClean="0"/>
          </a:p>
          <a:p>
            <a:pPr algn="r"/>
            <a:r>
              <a:rPr lang="ru-RU" dirty="0" smtClean="0"/>
              <a:t>(1)</a:t>
            </a:r>
          </a:p>
          <a:p>
            <a:r>
              <a:rPr lang="ru-RU" dirty="0" smtClean="0"/>
              <a:t>где </a:t>
            </a:r>
            <a:r>
              <a:rPr lang="en-US" i="1" dirty="0" smtClean="0"/>
              <a:t>I</a:t>
            </a:r>
            <a:r>
              <a:rPr lang="ru-RU" sz="2200" i="1" dirty="0" smtClean="0"/>
              <a:t>0</a:t>
            </a:r>
            <a:r>
              <a:rPr lang="ru-RU" dirty="0" smtClean="0"/>
              <a:t>—интенсивность падающею на частицу света, </a:t>
            </a:r>
            <a:r>
              <a:rPr lang="ru-RU" i="1" dirty="0" err="1" smtClean="0"/>
              <a:t>υ</a:t>
            </a:r>
            <a:r>
              <a:rPr lang="ru-RU" dirty="0" err="1" smtClean="0"/>
              <a:t>— </a:t>
            </a:r>
            <a:r>
              <a:rPr lang="ru-RU" dirty="0" smtClean="0"/>
              <a:t>объем одной частицы</a:t>
            </a:r>
            <a:r>
              <a:rPr lang="ru-RU" i="1" dirty="0" smtClean="0"/>
              <a:t>, n</a:t>
            </a:r>
            <a:r>
              <a:rPr lang="ru-RU" sz="2200" i="1" dirty="0" smtClean="0"/>
              <a:t>2</a:t>
            </a:r>
            <a:r>
              <a:rPr lang="ru-RU" dirty="0" smtClean="0"/>
              <a:t> и </a:t>
            </a:r>
            <a:r>
              <a:rPr lang="ru-RU" i="1" dirty="0" smtClean="0"/>
              <a:t>n</a:t>
            </a:r>
            <a:r>
              <a:rPr lang="ru-RU" sz="2200" i="1" dirty="0" smtClean="0"/>
              <a:t>1</a:t>
            </a:r>
            <a:r>
              <a:rPr lang="ru-RU" dirty="0" smtClean="0"/>
              <a:t>—показатели преломления дисперсной фазы и дисперсионной среды соответственно; </a:t>
            </a:r>
            <a:r>
              <a:rPr lang="ru-RU" i="1" dirty="0" err="1" smtClean="0"/>
              <a:t>λ-</a:t>
            </a:r>
            <a:r>
              <a:rPr lang="ru-RU" dirty="0" err="1" smtClean="0"/>
              <a:t> </a:t>
            </a:r>
            <a:r>
              <a:rPr lang="ru-RU" dirty="0" smtClean="0"/>
              <a:t>длина волны; </a:t>
            </a:r>
            <a:r>
              <a:rPr lang="ru-RU" i="1" dirty="0" err="1" smtClean="0"/>
              <a:t>ν–</a:t>
            </a:r>
            <a:r>
              <a:rPr lang="ru-RU" dirty="0" err="1" smtClean="0"/>
              <a:t> </a:t>
            </a:r>
            <a:r>
              <a:rPr lang="ru-RU" dirty="0" smtClean="0"/>
              <a:t>частичная концентрация.</a:t>
            </a:r>
          </a:p>
          <a:p>
            <a:r>
              <a:rPr lang="ru-RU" dirty="0" smtClean="0"/>
              <a:t>Эта формула, полученная Релеем, справедлива для не поглощающих свет (бесцветных) частиц при условии </a:t>
            </a:r>
            <a:r>
              <a:rPr lang="en-US" i="1" dirty="0" smtClean="0"/>
              <a:t>r</a:t>
            </a:r>
            <a:r>
              <a:rPr lang="ru-RU" i="1" dirty="0" err="1" smtClean="0"/>
              <a:t>&lt;&lt;λ.</a:t>
            </a:r>
            <a:endParaRPr lang="ru-RU" i="1" dirty="0" smtClean="0"/>
          </a:p>
        </p:txBody>
      </p:sp>
      <p:sp>
        <p:nvSpPr>
          <p:cNvPr id="4096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40968" name="Object 8"/>
          <p:cNvGraphicFramePr>
            <a:graphicFrameLocks noChangeAspect="1"/>
          </p:cNvGraphicFramePr>
          <p:nvPr/>
        </p:nvGraphicFramePr>
        <p:xfrm>
          <a:off x="2124075" y="1773238"/>
          <a:ext cx="3997325" cy="1120775"/>
        </p:xfrm>
        <a:graphic>
          <a:graphicData uri="http://schemas.openxmlformats.org/presentationml/2006/ole">
            <p:oleObj spid="_x0000_s1028" name="Формула" r:id="rId3" imgW="1892300" imgH="5334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p:cNvSpPr>
          <p:nvPr>
            <p:ph type="title"/>
          </p:nvPr>
        </p:nvSpPr>
        <p:spPr bwMode="auto">
          <a:noFill/>
          <a:ln w="9525"/>
        </p:spPr>
        <p:txBody>
          <a:bodyPr wrap="square" lIns="91440" tIns="45720" rIns="91440" bIns="45720" numCol="1" compatLnSpc="1">
            <a:prstTxWarp prst="textNoShape">
              <a:avLst/>
            </a:prstTxWarp>
          </a:bodyPr>
          <a:lstStyle/>
          <a:p>
            <a:r>
              <a:rPr lang="ru-RU" b="1" smtClean="0">
                <a:ln>
                  <a:noFill/>
                </a:ln>
                <a:effectLst/>
              </a:rPr>
              <a:t>Уравнение Геллера</a:t>
            </a:r>
          </a:p>
        </p:txBody>
      </p:sp>
      <p:sp>
        <p:nvSpPr>
          <p:cNvPr id="43011" name="Rectangle 3"/>
          <p:cNvSpPr>
            <a:spLocks noGrp="1"/>
          </p:cNvSpPr>
          <p:nvPr>
            <p:ph type="body" sz="half" idx="1"/>
          </p:nvPr>
        </p:nvSpPr>
        <p:spPr>
          <a:xfrm>
            <a:off x="457200" y="1447800"/>
            <a:ext cx="8686800" cy="4678363"/>
          </a:xfrm>
        </p:spPr>
        <p:txBody>
          <a:bodyPr/>
          <a:lstStyle/>
          <a:p>
            <a:r>
              <a:rPr lang="ru-RU" sz="2800" dirty="0" smtClean="0"/>
              <a:t>Определение размеров частиц дисперсных систем, не подчиняющихся уравнению Рэлея</a:t>
            </a:r>
            <a:endParaRPr lang="ru-RU" sz="2800" b="1" i="1" dirty="0" smtClean="0"/>
          </a:p>
          <a:p>
            <a:endParaRPr lang="ru-RU" sz="2800" b="1" i="1" dirty="0" smtClean="0"/>
          </a:p>
          <a:p>
            <a:r>
              <a:rPr lang="ru-RU" sz="2800" b="1" i="1" dirty="0" smtClean="0"/>
              <a:t>                                                                           </a:t>
            </a:r>
            <a:r>
              <a:rPr lang="ru-RU" sz="2800" dirty="0" smtClean="0"/>
              <a:t>(2)</a:t>
            </a:r>
          </a:p>
          <a:p>
            <a:endParaRPr lang="ru-RU" sz="2800" dirty="0" smtClean="0"/>
          </a:p>
          <a:p>
            <a:r>
              <a:rPr lang="ru-RU" sz="2800" dirty="0" smtClean="0"/>
              <a:t>где </a:t>
            </a:r>
            <a:r>
              <a:rPr lang="en-US" sz="2800" i="1" dirty="0" err="1" smtClean="0"/>
              <a:t>D</a:t>
            </a:r>
            <a:r>
              <a:rPr lang="en-US" sz="2400" i="1" baseline="-25000" dirty="0" err="1" smtClean="0"/>
              <a:t>λ</a:t>
            </a:r>
            <a:r>
              <a:rPr lang="en-US" sz="2800" dirty="0" smtClean="0"/>
              <a:t> </a:t>
            </a:r>
            <a:r>
              <a:rPr lang="ru-RU" sz="2800" dirty="0" smtClean="0"/>
              <a:t> - оптическая плотность</a:t>
            </a:r>
            <a:r>
              <a:rPr lang="ru-RU" sz="2800" i="1" dirty="0" smtClean="0"/>
              <a:t>; </a:t>
            </a:r>
            <a:r>
              <a:rPr lang="ru-RU" sz="2800" i="1" dirty="0" err="1" smtClean="0"/>
              <a:t>λ-</a:t>
            </a:r>
            <a:r>
              <a:rPr lang="ru-RU" sz="2800" dirty="0" err="1" smtClean="0"/>
              <a:t>длина </a:t>
            </a:r>
            <a:r>
              <a:rPr lang="ru-RU" sz="2800" dirty="0" smtClean="0"/>
              <a:t>волны падающего света, </a:t>
            </a:r>
            <a:r>
              <a:rPr lang="el-GR" sz="2800" dirty="0" smtClean="0">
                <a:latin typeface="Times New Roman" pitchFamily="18" charset="0"/>
                <a:cs typeface="Times New Roman" pitchFamily="18" charset="0"/>
              </a:rPr>
              <a:t>α</a:t>
            </a:r>
            <a:r>
              <a:rPr lang="ru-RU" sz="2800" dirty="0" smtClean="0">
                <a:latin typeface="Times New Roman" pitchFamily="18" charset="0"/>
                <a:cs typeface="Times New Roman" pitchFamily="18" charset="0"/>
              </a:rPr>
              <a:t> </a:t>
            </a:r>
            <a:r>
              <a:rPr lang="ru-RU" sz="2800" dirty="0" smtClean="0"/>
              <a:t>-коэффициент, величина которого меняется от 1 до 4 в соответствии с диаметром частиц; </a:t>
            </a:r>
            <a:r>
              <a:rPr lang="ru-RU" sz="2800" i="1" dirty="0" smtClean="0"/>
              <a:t>К </a:t>
            </a:r>
            <a:r>
              <a:rPr lang="ru-RU" sz="2800" dirty="0" smtClean="0"/>
              <a:t>– постоянная.</a:t>
            </a:r>
          </a:p>
        </p:txBody>
      </p:sp>
      <p:sp>
        <p:nvSpPr>
          <p:cNvPr id="4301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43016" name="Object 8"/>
          <p:cNvGraphicFramePr>
            <a:graphicFrameLocks noChangeAspect="1"/>
          </p:cNvGraphicFramePr>
          <p:nvPr/>
        </p:nvGraphicFramePr>
        <p:xfrm>
          <a:off x="1822787" y="2687169"/>
          <a:ext cx="4117366" cy="957855"/>
        </p:xfrm>
        <a:graphic>
          <a:graphicData uri="http://schemas.openxmlformats.org/presentationml/2006/ole">
            <p:oleObj spid="_x0000_s2052" name="Формула" r:id="rId3" imgW="685800" imgH="2413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1630</Words>
  <Application>Microsoft Office PowerPoint</Application>
  <PresentationFormat>Экран (4:3)</PresentationFormat>
  <Paragraphs>92</Paragraphs>
  <Slides>34</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Тема Office</vt:lpstr>
      <vt:lpstr>Формула</vt:lpstr>
      <vt:lpstr>Оптические явления. Оптические свойства наносистем</vt:lpstr>
      <vt:lpstr>Физико-химические методы исследования нанодисперсных систем. </vt:lpstr>
      <vt:lpstr>Слайд 3</vt:lpstr>
      <vt:lpstr>Слайд 4</vt:lpstr>
      <vt:lpstr>Слайд 5</vt:lpstr>
      <vt:lpstr>Диаграмма рассеивания поляризованного света частицей (сфера в центре) </vt:lpstr>
      <vt:lpstr>Слайд 7</vt:lpstr>
      <vt:lpstr>Теория рассеяния света Рэлея</vt:lpstr>
      <vt:lpstr>Уравнение Геллера</vt:lpstr>
      <vt:lpstr>Ультрамикроскопия</vt:lpstr>
      <vt:lpstr>Слайд 11</vt:lpstr>
      <vt:lpstr>Слайд 12</vt:lpstr>
      <vt:lpstr>Слайд 13</vt:lpstr>
      <vt:lpstr>Слайд 14</vt:lpstr>
      <vt:lpstr>Слайд 15</vt:lpstr>
      <vt:lpstr>Слайд 16</vt:lpstr>
      <vt:lpstr>Абсорбция (поглощение) света и окраска коллоидных систем</vt:lpstr>
      <vt:lpstr>Нефелометрия</vt:lpstr>
      <vt:lpstr>Слайд 19</vt:lpstr>
      <vt:lpstr>Слайд 20</vt:lpstr>
      <vt:lpstr>Слайд 21</vt:lpstr>
      <vt:lpstr>Уравнение Ламберта-Бера </vt:lpstr>
      <vt:lpstr>Слайд 23</vt:lpstr>
      <vt:lpstr>Электронная микроскопия </vt:lpstr>
      <vt:lpstr>Принцип работы просвечивающего электронного микроскопа (ПЭМ)</vt:lpstr>
      <vt:lpstr>Слайд 26</vt:lpstr>
      <vt:lpstr>Сканирующие электронные микроскопы (СЭМ)</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Физико-химические методы исследования нанодисперсных систем. Электронная микроскопия.</dc:title>
  <dc:creator>Admin</dc:creator>
  <cp:lastModifiedBy>Admin</cp:lastModifiedBy>
  <cp:revision>16</cp:revision>
  <dcterms:modified xsi:type="dcterms:W3CDTF">2022-03-29T17:07:23Z</dcterms:modified>
</cp:coreProperties>
</file>